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4"/>
  </p:sldMasterIdLst>
  <p:notesMasterIdLst>
    <p:notesMasterId r:id="rId48"/>
  </p:notesMasterIdLst>
  <p:sldIdLst>
    <p:sldId id="256" r:id="rId5"/>
    <p:sldId id="371" r:id="rId6"/>
    <p:sldId id="369" r:id="rId7"/>
    <p:sldId id="372" r:id="rId8"/>
    <p:sldId id="374" r:id="rId9"/>
    <p:sldId id="373" r:id="rId10"/>
    <p:sldId id="375" r:id="rId11"/>
    <p:sldId id="376" r:id="rId12"/>
    <p:sldId id="354" r:id="rId13"/>
    <p:sldId id="377" r:id="rId14"/>
    <p:sldId id="303" r:id="rId15"/>
    <p:sldId id="306" r:id="rId16"/>
    <p:sldId id="340" r:id="rId17"/>
    <p:sldId id="341" r:id="rId18"/>
    <p:sldId id="300" r:id="rId19"/>
    <p:sldId id="318" r:id="rId20"/>
    <p:sldId id="319" r:id="rId21"/>
    <p:sldId id="308" r:id="rId22"/>
    <p:sldId id="368" r:id="rId23"/>
    <p:sldId id="310" r:id="rId24"/>
    <p:sldId id="309" r:id="rId25"/>
    <p:sldId id="350" r:id="rId26"/>
    <p:sldId id="304" r:id="rId27"/>
    <p:sldId id="364" r:id="rId28"/>
    <p:sldId id="365" r:id="rId29"/>
    <p:sldId id="347" r:id="rId30"/>
    <p:sldId id="348" r:id="rId31"/>
    <p:sldId id="349" r:id="rId32"/>
    <p:sldId id="317" r:id="rId33"/>
    <p:sldId id="363" r:id="rId34"/>
    <p:sldId id="339" r:id="rId35"/>
    <p:sldId id="301" r:id="rId36"/>
    <p:sldId id="302" r:id="rId37"/>
    <p:sldId id="351" r:id="rId38"/>
    <p:sldId id="330" r:id="rId39"/>
    <p:sldId id="331" r:id="rId40"/>
    <p:sldId id="343" r:id="rId41"/>
    <p:sldId id="336" r:id="rId42"/>
    <p:sldId id="314" r:id="rId43"/>
    <p:sldId id="316" r:id="rId44"/>
    <p:sldId id="380" r:id="rId45"/>
    <p:sldId id="258" r:id="rId46"/>
    <p:sldId id="37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B3CF4C-2C45-4BDE-B5CA-52BFF3C28F04}">
          <p14:sldIdLst>
            <p14:sldId id="256"/>
            <p14:sldId id="371"/>
            <p14:sldId id="369"/>
            <p14:sldId id="372"/>
            <p14:sldId id="374"/>
            <p14:sldId id="373"/>
            <p14:sldId id="375"/>
            <p14:sldId id="376"/>
            <p14:sldId id="354"/>
            <p14:sldId id="377"/>
          </p14:sldIdLst>
        </p14:section>
        <p14:section name="Untitled Section" id="{2BE8C0B0-CD57-493F-A108-8702C42E81B9}">
          <p14:sldIdLst>
            <p14:sldId id="303"/>
            <p14:sldId id="306"/>
            <p14:sldId id="340"/>
            <p14:sldId id="341"/>
            <p14:sldId id="300"/>
            <p14:sldId id="318"/>
            <p14:sldId id="319"/>
          </p14:sldIdLst>
        </p14:section>
        <p14:section name="Untitled Section" id="{0CF2A6AD-360E-47FB-8ECD-F1C6673DB12B}">
          <p14:sldIdLst>
            <p14:sldId id="308"/>
            <p14:sldId id="368"/>
            <p14:sldId id="310"/>
            <p14:sldId id="309"/>
          </p14:sldIdLst>
        </p14:section>
        <p14:section name="Untitled Section" id="{D51CC400-5DF8-4A6C-ADC1-A87CE5CA3973}">
          <p14:sldIdLst>
            <p14:sldId id="350"/>
            <p14:sldId id="304"/>
            <p14:sldId id="364"/>
            <p14:sldId id="365"/>
            <p14:sldId id="347"/>
            <p14:sldId id="348"/>
          </p14:sldIdLst>
        </p14:section>
        <p14:section name="Untitled Section" id="{0206B3E8-1DBC-4C0D-82BA-4739B977B209}">
          <p14:sldIdLst>
            <p14:sldId id="349"/>
          </p14:sldIdLst>
        </p14:section>
        <p14:section name="Untitled Section" id="{E420C153-046F-4F9A-A67B-F9DFDB384FD5}">
          <p14:sldIdLst>
            <p14:sldId id="317"/>
          </p14:sldIdLst>
        </p14:section>
        <p14:section name="Untitled Section" id="{8C215FAF-8C8E-4CC3-BCF9-5C81EBFA6455}">
          <p14:sldIdLst>
            <p14:sldId id="363"/>
            <p14:sldId id="339"/>
            <p14:sldId id="301"/>
            <p14:sldId id="302"/>
          </p14:sldIdLst>
        </p14:section>
        <p14:section name="Untitled Section" id="{1EAE97E2-206D-4D7F-A763-B7C26C7DB8B4}">
          <p14:sldIdLst>
            <p14:sldId id="351"/>
            <p14:sldId id="330"/>
            <p14:sldId id="331"/>
          </p14:sldIdLst>
        </p14:section>
        <p14:section name="Untitled Section" id="{34C2BFF6-4C2B-4BCF-A750-1E98827FDDB6}">
          <p14:sldIdLst>
            <p14:sldId id="343"/>
            <p14:sldId id="336"/>
          </p14:sldIdLst>
        </p14:section>
        <p14:section name="Untitled Section" id="{42ADF8C5-8C5C-40B2-AF2C-9C67A4D4E44D}">
          <p14:sldIdLst>
            <p14:sldId id="314"/>
            <p14:sldId id="316"/>
            <p14:sldId id="380"/>
          </p14:sldIdLst>
        </p14:section>
        <p14:section name="Untitled Section" id="{02B7D6B7-14DE-49C3-89F5-6AA3849D57E0}">
          <p14:sldIdLst/>
        </p14:section>
        <p14:section name="Untitled Section" id="{835FC299-188D-4CE8-BDCC-334E65879594}">
          <p14:sldIdLst>
            <p14:sldId id="258"/>
            <p14:sldId id="379"/>
          </p14:sldIdLst>
        </p14:section>
      </p14:sectionLst>
    </p:ex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18B418"/>
    <a:srgbClr val="149814"/>
    <a:srgbClr val="EDEFF3"/>
    <a:srgbClr val="EFEEF3"/>
    <a:srgbClr val="5C2D9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53504" autoAdjust="0"/>
  </p:normalViewPr>
  <p:slideViewPr>
    <p:cSldViewPr snapToGrid="0">
      <p:cViewPr varScale="1">
        <p:scale>
          <a:sx n="10" d="100"/>
          <a:sy n="10" d="100"/>
        </p:scale>
        <p:origin x="780" y="8"/>
      </p:cViewPr>
      <p:guideLst>
        <p:guide orient="horz"/>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8538"/>
    </p:cViewPr>
  </p:sorterViewPr>
  <p:notesViewPr>
    <p:cSldViewPr snapToGrid="0">
      <p:cViewPr varScale="1">
        <p:scale>
          <a:sx n="88" d="100"/>
          <a:sy n="88" d="100"/>
        </p:scale>
        <p:origin x="-382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smtClean="0"/>
            <a:t>One Windows</a:t>
          </a:r>
          <a:endParaRPr lang="en-US" b="1" dirty="0"/>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smtClean="0"/>
            <a:t>Desktop</a:t>
          </a:r>
          <a:br>
            <a:rPr lang="en-US" b="1" dirty="0" smtClean="0"/>
          </a:br>
          <a:r>
            <a:rPr lang="en-US" b="1" dirty="0" smtClean="0"/>
            <a:t>SKU</a:t>
          </a:r>
          <a:endParaRPr lang="en-US" b="1" dirty="0"/>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smtClean="0"/>
            <a:t>Mobile</a:t>
          </a:r>
          <a:br>
            <a:rPr lang="en-US" b="1" dirty="0" smtClean="0"/>
          </a:br>
          <a:r>
            <a:rPr lang="en-US" b="1" dirty="0" smtClean="0"/>
            <a:t>SKU</a:t>
          </a:r>
          <a:endParaRPr lang="en-US" b="1" dirty="0"/>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smtClean="0"/>
            <a:t>Xbox</a:t>
          </a:r>
          <a:br>
            <a:rPr lang="en-US" b="1" dirty="0" smtClean="0"/>
          </a:br>
          <a:r>
            <a:rPr lang="en-US" b="1" dirty="0" smtClean="0"/>
            <a:t>SKU</a:t>
          </a:r>
          <a:endParaRPr lang="en-US" b="1" dirty="0"/>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err="1" smtClean="0"/>
            <a:t>IoT</a:t>
          </a:r>
          <a:r>
            <a:rPr lang="en-US" b="1" dirty="0" smtClean="0"/>
            <a:t/>
          </a:r>
          <a:br>
            <a:rPr lang="en-US" b="1" dirty="0" smtClean="0"/>
          </a:br>
          <a:r>
            <a:rPr lang="en-US" b="1" dirty="0" smtClean="0"/>
            <a:t>SKU</a:t>
          </a:r>
          <a:endParaRPr lang="en-US" b="1" dirty="0"/>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err="1" smtClean="0"/>
            <a:t>IoT</a:t>
          </a:r>
          <a:r>
            <a:rPr lang="en-US" b="1" dirty="0" smtClean="0"/>
            <a:t> headless</a:t>
          </a:r>
          <a:br>
            <a:rPr lang="en-US" b="1" dirty="0" smtClean="0"/>
          </a:br>
          <a:r>
            <a:rPr lang="en-US" b="1" dirty="0" smtClean="0"/>
            <a:t>SKU</a:t>
          </a:r>
          <a:endParaRPr lang="en-US" b="1" dirty="0"/>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smtClean="0"/>
            <a:t>Surface Hub</a:t>
          </a:r>
          <a:br>
            <a:rPr lang="en-US" b="1" dirty="0" smtClean="0"/>
          </a:br>
          <a:r>
            <a:rPr lang="en-US" b="1" dirty="0" smtClean="0"/>
            <a:t>SKU</a:t>
          </a:r>
          <a:endParaRPr lang="en-US" b="1" dirty="0"/>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smtClean="0"/>
            <a:t>Holographic</a:t>
          </a:r>
          <a:br>
            <a:rPr lang="en-US" b="1" dirty="0" smtClean="0"/>
          </a:br>
          <a:r>
            <a:rPr lang="en-US" b="1" dirty="0" smtClean="0"/>
            <a:t>SKU</a:t>
          </a:r>
          <a:endParaRPr lang="en-US" b="1" dirty="0"/>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smtClean="0"/>
            <a:t>PC</a:t>
          </a:r>
          <a:endParaRPr lang="en-US" b="1" dirty="0"/>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smtClean="0"/>
            <a:t>2 in 1</a:t>
          </a:r>
          <a:endParaRPr lang="en-US" b="1" dirty="0"/>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smtClean="0"/>
            <a:t>Tablet</a:t>
          </a:r>
          <a:endParaRPr lang="en-US" b="1" dirty="0"/>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smtClean="0"/>
            <a:t>Phablet</a:t>
          </a:r>
          <a:endParaRPr lang="en-US" b="1" dirty="0"/>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smtClean="0"/>
            <a:t>Phone</a:t>
          </a:r>
          <a:endParaRPr lang="en-US" b="1" dirty="0"/>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smtClean="0"/>
            <a:t>Xbox</a:t>
          </a:r>
          <a:endParaRPr lang="en-US" b="1" dirty="0"/>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smtClean="0"/>
            <a:t>Band</a:t>
          </a:r>
          <a:endParaRPr lang="en-US" b="1" dirty="0"/>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smtClean="0"/>
            <a:t>Raspberry Pi</a:t>
          </a:r>
          <a:endParaRPr lang="en-US" b="1" dirty="0"/>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smtClean="0"/>
            <a:t>Surface Hub</a:t>
          </a:r>
          <a:endParaRPr lang="en-US" b="1" dirty="0"/>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smtClean="0"/>
            <a:t>HoloLens</a:t>
          </a:r>
          <a:endParaRPr lang="en-US" b="1" dirty="0"/>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smtClean="0"/>
            <a:t>Home Automation</a:t>
          </a:r>
          <a:endParaRPr lang="en-US" b="1" dirty="0"/>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t>
        <a:bodyPr/>
        <a:lstStyle/>
        <a:p>
          <a:endParaRPr lang="en-US"/>
        </a:p>
      </dgm:t>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t>
        <a:bodyPr/>
        <a:lstStyle/>
        <a:p>
          <a:endParaRPr lang="en-US"/>
        </a:p>
      </dgm:t>
    </dgm:pt>
    <dgm:pt modelId="{9E99951C-CB0D-48DB-84BD-7973E5587176}" type="pres">
      <dgm:prSet presAssocID="{0AC8E0ED-A957-4A10-AB40-CF5AE3B65D0F}" presName="rootConnector1" presStyleLbl="node1" presStyleIdx="0" presStyleCnt="0"/>
      <dgm:spPr/>
      <dgm:t>
        <a:bodyPr/>
        <a:lstStyle/>
        <a:p>
          <a:endParaRPr lang="en-US"/>
        </a:p>
      </dgm:t>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t>
        <a:bodyPr/>
        <a:lstStyle/>
        <a:p>
          <a:endParaRPr lang="en-US"/>
        </a:p>
      </dgm:t>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t>
        <a:bodyPr/>
        <a:lstStyle/>
        <a:p>
          <a:endParaRPr lang="en-US"/>
        </a:p>
      </dgm:t>
    </dgm:pt>
    <dgm:pt modelId="{E1C6FBF0-C86A-4785-AD45-A4273F8029B1}" type="pres">
      <dgm:prSet presAssocID="{56FEAB4B-2282-4825-8D26-8564F99771F0}" presName="rootConnector" presStyleLbl="node2" presStyleIdx="0" presStyleCnt="7"/>
      <dgm:spPr/>
      <dgm:t>
        <a:bodyPr/>
        <a:lstStyle/>
        <a:p>
          <a:endParaRPr lang="en-US"/>
        </a:p>
      </dgm:t>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t>
        <a:bodyPr/>
        <a:lstStyle/>
        <a:p>
          <a:endParaRPr lang="en-US"/>
        </a:p>
      </dgm:t>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t>
        <a:bodyPr/>
        <a:lstStyle/>
        <a:p>
          <a:endParaRPr lang="en-US"/>
        </a:p>
      </dgm:t>
    </dgm:pt>
    <dgm:pt modelId="{315B5E2B-BFC9-43D0-AE5A-0A9699FA3AD6}" type="pres">
      <dgm:prSet presAssocID="{E3EAABFA-6FAA-4D67-818B-391A6CB9E533}" presName="rootConnector" presStyleLbl="node3" presStyleIdx="0" presStyleCnt="11"/>
      <dgm:spPr/>
      <dgm:t>
        <a:bodyPr/>
        <a:lstStyle/>
        <a:p>
          <a:endParaRPr lang="en-US"/>
        </a:p>
      </dgm:t>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t>
        <a:bodyPr/>
        <a:lstStyle/>
        <a:p>
          <a:endParaRPr lang="en-US"/>
        </a:p>
      </dgm:t>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t>
        <a:bodyPr/>
        <a:lstStyle/>
        <a:p>
          <a:endParaRPr lang="en-US"/>
        </a:p>
      </dgm:t>
    </dgm:pt>
    <dgm:pt modelId="{CBC00049-2351-43C4-BC1B-091022B26AFB}" type="pres">
      <dgm:prSet presAssocID="{67AC68C4-B8F6-4E23-9DE3-2A4813C2E3FA}" presName="rootConnector" presStyleLbl="node3" presStyleIdx="1" presStyleCnt="11"/>
      <dgm:spPr/>
      <dgm:t>
        <a:bodyPr/>
        <a:lstStyle/>
        <a:p>
          <a:endParaRPr lang="en-US"/>
        </a:p>
      </dgm:t>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t>
        <a:bodyPr/>
        <a:lstStyle/>
        <a:p>
          <a:endParaRPr lang="en-US"/>
        </a:p>
      </dgm:t>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t>
        <a:bodyPr/>
        <a:lstStyle/>
        <a:p>
          <a:endParaRPr lang="en-US"/>
        </a:p>
      </dgm:t>
    </dgm:pt>
    <dgm:pt modelId="{BFECE20F-6DEC-4A29-A108-6772454965E8}" type="pres">
      <dgm:prSet presAssocID="{BB6F77AD-1056-4EC6-8C1A-FC0E863CB5CC}" presName="rootConnector" presStyleLbl="node2" presStyleIdx="1" presStyleCnt="7"/>
      <dgm:spPr/>
      <dgm:t>
        <a:bodyPr/>
        <a:lstStyle/>
        <a:p>
          <a:endParaRPr lang="en-US"/>
        </a:p>
      </dgm:t>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t>
        <a:bodyPr/>
        <a:lstStyle/>
        <a:p>
          <a:endParaRPr lang="en-US"/>
        </a:p>
      </dgm:t>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t>
        <a:bodyPr/>
        <a:lstStyle/>
        <a:p>
          <a:endParaRPr lang="en-US"/>
        </a:p>
      </dgm:t>
    </dgm:pt>
    <dgm:pt modelId="{2A13BC0F-3E52-4546-BBB6-87DBFF97CE35}" type="pres">
      <dgm:prSet presAssocID="{ADE7B611-4DA9-482B-AD3E-47D37E0D2E40}" presName="rootConnector" presStyleLbl="node3" presStyleIdx="2" presStyleCnt="11"/>
      <dgm:spPr/>
      <dgm:t>
        <a:bodyPr/>
        <a:lstStyle/>
        <a:p>
          <a:endParaRPr lang="en-US"/>
        </a:p>
      </dgm:t>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t>
        <a:bodyPr/>
        <a:lstStyle/>
        <a:p>
          <a:endParaRPr lang="en-US"/>
        </a:p>
      </dgm:t>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t>
        <a:bodyPr/>
        <a:lstStyle/>
        <a:p>
          <a:endParaRPr lang="en-US"/>
        </a:p>
      </dgm:t>
    </dgm:pt>
    <dgm:pt modelId="{3A895F64-83EB-4F51-8C96-642000EC88F5}" type="pres">
      <dgm:prSet presAssocID="{ADB3F2E1-7E9F-42E8-9095-8287B913F240}" presName="rootConnector" presStyleLbl="node3" presStyleIdx="3" presStyleCnt="11"/>
      <dgm:spPr/>
      <dgm:t>
        <a:bodyPr/>
        <a:lstStyle/>
        <a:p>
          <a:endParaRPr lang="en-US"/>
        </a:p>
      </dgm:t>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t>
        <a:bodyPr/>
        <a:lstStyle/>
        <a:p>
          <a:endParaRPr lang="en-US"/>
        </a:p>
      </dgm:t>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t>
        <a:bodyPr/>
        <a:lstStyle/>
        <a:p>
          <a:endParaRPr lang="en-US"/>
        </a:p>
      </dgm:t>
    </dgm:pt>
    <dgm:pt modelId="{8E42615D-8290-422D-B214-EE3C5A43BD33}" type="pres">
      <dgm:prSet presAssocID="{2BBDA2E3-500D-4F4E-9D79-96B7EE800291}" presName="rootConnector" presStyleLbl="node3" presStyleIdx="4" presStyleCnt="11"/>
      <dgm:spPr/>
      <dgm:t>
        <a:bodyPr/>
        <a:lstStyle/>
        <a:p>
          <a:endParaRPr lang="en-US"/>
        </a:p>
      </dgm:t>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t>
        <a:bodyPr/>
        <a:lstStyle/>
        <a:p>
          <a:endParaRPr lang="en-US"/>
        </a:p>
      </dgm:t>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t>
        <a:bodyPr/>
        <a:lstStyle/>
        <a:p>
          <a:endParaRPr lang="en-US"/>
        </a:p>
      </dgm:t>
    </dgm:pt>
    <dgm:pt modelId="{A446443D-B05C-43E8-8641-AEC2BA931022}" type="pres">
      <dgm:prSet presAssocID="{024DB868-BF27-48FC-90A2-BC7837878362}" presName="rootConnector" presStyleLbl="node2" presStyleIdx="2" presStyleCnt="7"/>
      <dgm:spPr/>
      <dgm:t>
        <a:bodyPr/>
        <a:lstStyle/>
        <a:p>
          <a:endParaRPr lang="en-US"/>
        </a:p>
      </dgm:t>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t>
        <a:bodyPr/>
        <a:lstStyle/>
        <a:p>
          <a:endParaRPr lang="en-US"/>
        </a:p>
      </dgm:t>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t>
        <a:bodyPr/>
        <a:lstStyle/>
        <a:p>
          <a:endParaRPr lang="en-US"/>
        </a:p>
      </dgm:t>
    </dgm:pt>
    <dgm:pt modelId="{EB1BCEB4-C024-40F7-8665-E2B63EC5FD4F}" type="pres">
      <dgm:prSet presAssocID="{FB810902-2CD0-4153-916F-3ED6FCEF61B9}" presName="rootConnector" presStyleLbl="node3" presStyleIdx="5" presStyleCnt="11"/>
      <dgm:spPr/>
      <dgm:t>
        <a:bodyPr/>
        <a:lstStyle/>
        <a:p>
          <a:endParaRPr lang="en-US"/>
        </a:p>
      </dgm:t>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t>
        <a:bodyPr/>
        <a:lstStyle/>
        <a:p>
          <a:endParaRPr lang="en-US"/>
        </a:p>
      </dgm:t>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t>
        <a:bodyPr/>
        <a:lstStyle/>
        <a:p>
          <a:endParaRPr lang="en-US"/>
        </a:p>
      </dgm:t>
    </dgm:pt>
    <dgm:pt modelId="{91D82B68-28FE-4CD8-B666-2E1115184573}" type="pres">
      <dgm:prSet presAssocID="{649C8CF8-D35E-4753-8CDB-6EAABB5C1ECF}" presName="rootConnector" presStyleLbl="node2" presStyleIdx="3" presStyleCnt="7"/>
      <dgm:spPr/>
      <dgm:t>
        <a:bodyPr/>
        <a:lstStyle/>
        <a:p>
          <a:endParaRPr lang="en-US"/>
        </a:p>
      </dgm:t>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t>
        <a:bodyPr/>
        <a:lstStyle/>
        <a:p>
          <a:endParaRPr lang="en-US"/>
        </a:p>
      </dgm:t>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t>
        <a:bodyPr/>
        <a:lstStyle/>
        <a:p>
          <a:endParaRPr lang="en-US"/>
        </a:p>
      </dgm:t>
    </dgm:pt>
    <dgm:pt modelId="{1118A947-73BD-4340-B309-5DE78CB30B53}" type="pres">
      <dgm:prSet presAssocID="{D6663DCB-8007-4109-9D35-B61FE32F9727}" presName="rootConnector" presStyleLbl="node3" presStyleIdx="6" presStyleCnt="11"/>
      <dgm:spPr/>
      <dgm:t>
        <a:bodyPr/>
        <a:lstStyle/>
        <a:p>
          <a:endParaRPr lang="en-US"/>
        </a:p>
      </dgm:t>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t>
        <a:bodyPr/>
        <a:lstStyle/>
        <a:p>
          <a:endParaRPr lang="en-US"/>
        </a:p>
      </dgm:t>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t>
        <a:bodyPr/>
        <a:lstStyle/>
        <a:p>
          <a:endParaRPr lang="en-US"/>
        </a:p>
      </dgm:t>
    </dgm:pt>
    <dgm:pt modelId="{E6ECAF60-9583-4BE2-AE02-263B044EED2B}" type="pres">
      <dgm:prSet presAssocID="{282BDA18-760F-4DDE-BDDB-C188C1411ADD}" presName="rootConnector" presStyleLbl="node2" presStyleIdx="4" presStyleCnt="7"/>
      <dgm:spPr/>
      <dgm:t>
        <a:bodyPr/>
        <a:lstStyle/>
        <a:p>
          <a:endParaRPr lang="en-US"/>
        </a:p>
      </dgm:t>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t>
        <a:bodyPr/>
        <a:lstStyle/>
        <a:p>
          <a:endParaRPr lang="en-US"/>
        </a:p>
      </dgm:t>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t>
        <a:bodyPr/>
        <a:lstStyle/>
        <a:p>
          <a:endParaRPr lang="en-US"/>
        </a:p>
      </dgm:t>
    </dgm:pt>
    <dgm:pt modelId="{4FB0ED4D-7AAE-4D38-B5B4-8A0013570DE0}" type="pres">
      <dgm:prSet presAssocID="{58FC4F24-1601-4ACB-94D3-094E7EAC4EFA}" presName="rootConnector" presStyleLbl="node3" presStyleIdx="7" presStyleCnt="11"/>
      <dgm:spPr/>
      <dgm:t>
        <a:bodyPr/>
        <a:lstStyle/>
        <a:p>
          <a:endParaRPr lang="en-US"/>
        </a:p>
      </dgm:t>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t>
        <a:bodyPr/>
        <a:lstStyle/>
        <a:p>
          <a:endParaRPr lang="en-US"/>
        </a:p>
      </dgm:t>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t>
        <a:bodyPr/>
        <a:lstStyle/>
        <a:p>
          <a:endParaRPr lang="en-US"/>
        </a:p>
      </dgm:t>
    </dgm:pt>
    <dgm:pt modelId="{53B9ED1B-25B0-42A4-BC16-E11BAD79C262}" type="pres">
      <dgm:prSet presAssocID="{EB17A220-2E7F-4195-A32E-60D6A23B81AD}" presName="rootConnector" presStyleLbl="node3" presStyleIdx="8" presStyleCnt="11"/>
      <dgm:spPr/>
      <dgm:t>
        <a:bodyPr/>
        <a:lstStyle/>
        <a:p>
          <a:endParaRPr lang="en-US"/>
        </a:p>
      </dgm:t>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t>
        <a:bodyPr/>
        <a:lstStyle/>
        <a:p>
          <a:endParaRPr lang="en-US"/>
        </a:p>
      </dgm:t>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t>
        <a:bodyPr/>
        <a:lstStyle/>
        <a:p>
          <a:endParaRPr lang="en-US"/>
        </a:p>
      </dgm:t>
    </dgm:pt>
    <dgm:pt modelId="{8446BF87-9394-4DD5-8148-D0EAFABBFE02}" type="pres">
      <dgm:prSet presAssocID="{775A88C0-CF55-4E23-A516-24F0C7A70574}" presName="rootConnector" presStyleLbl="node2" presStyleIdx="5" presStyleCnt="7"/>
      <dgm:spPr/>
      <dgm:t>
        <a:bodyPr/>
        <a:lstStyle/>
        <a:p>
          <a:endParaRPr lang="en-US"/>
        </a:p>
      </dgm:t>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t>
        <a:bodyPr/>
        <a:lstStyle/>
        <a:p>
          <a:endParaRPr lang="en-US"/>
        </a:p>
      </dgm:t>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t>
        <a:bodyPr/>
        <a:lstStyle/>
        <a:p>
          <a:endParaRPr lang="en-US"/>
        </a:p>
      </dgm:t>
    </dgm:pt>
    <dgm:pt modelId="{C41F05EE-0767-4167-AB48-90F5166518FE}" type="pres">
      <dgm:prSet presAssocID="{BFB397D4-2396-4180-B631-7692F60CBB3B}" presName="rootConnector" presStyleLbl="node3" presStyleIdx="9" presStyleCnt="11"/>
      <dgm:spPr/>
      <dgm:t>
        <a:bodyPr/>
        <a:lstStyle/>
        <a:p>
          <a:endParaRPr lang="en-US"/>
        </a:p>
      </dgm:t>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t>
        <a:bodyPr/>
        <a:lstStyle/>
        <a:p>
          <a:endParaRPr lang="en-US"/>
        </a:p>
      </dgm:t>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t>
        <a:bodyPr/>
        <a:lstStyle/>
        <a:p>
          <a:endParaRPr lang="en-US"/>
        </a:p>
      </dgm:t>
    </dgm:pt>
    <dgm:pt modelId="{F7FBAF29-34EB-4840-8DB0-DAC8D7804C1D}" type="pres">
      <dgm:prSet presAssocID="{07C8A3B1-173D-4B84-8E7B-21039456F513}" presName="rootConnector" presStyleLbl="node2" presStyleIdx="6" presStyleCnt="7"/>
      <dgm:spPr/>
      <dgm:t>
        <a:bodyPr/>
        <a:lstStyle/>
        <a:p>
          <a:endParaRPr lang="en-US"/>
        </a:p>
      </dgm:t>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t>
        <a:bodyPr/>
        <a:lstStyle/>
        <a:p>
          <a:endParaRPr lang="en-US"/>
        </a:p>
      </dgm:t>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t>
        <a:bodyPr/>
        <a:lstStyle/>
        <a:p>
          <a:endParaRPr lang="en-US"/>
        </a:p>
      </dgm:t>
    </dgm:pt>
    <dgm:pt modelId="{B15E9E50-F5DD-4999-8613-20AB8744947E}" type="pres">
      <dgm:prSet presAssocID="{0C2FD135-4B05-4A00-A89C-33E2AB1AD40A}" presName="rootConnector" presStyleLbl="node3" presStyleIdx="10" presStyleCnt="11"/>
      <dgm:spPr/>
      <dgm:t>
        <a:bodyPr/>
        <a:lstStyle/>
        <a:p>
          <a:endParaRPr lang="en-US"/>
        </a:p>
      </dgm:t>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260E992E-EC59-4B57-BE99-D8193ED5DB8F}" type="presOf" srcId="{E165F015-84C1-40FE-90EE-6A2F58A3226B}" destId="{5C1EA618-23F5-4250-8643-9EEAEBBAAECC}"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C6E326AA-78BF-483A-BB13-1F4729A22594}" type="presOf" srcId="{FB810902-2CD0-4153-916F-3ED6FCEF61B9}" destId="{310AF326-395C-4B5A-A52C-A84139AEE262}" srcOrd="0" destOrd="0" presId="urn:microsoft.com/office/officeart/2005/8/layout/orgChart1"/>
    <dgm:cxn modelId="{04651ED0-7AB9-4636-8EB5-2852BBD353EB}" type="presOf" srcId="{E3EAABFA-6FAA-4D67-818B-391A6CB9E533}" destId="{C827E59D-9864-409D-8727-5E29101BDADD}"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A5BF6530-7B9A-47F4-B53B-35C1B57996CE}" srcId="{BB6F77AD-1056-4EC6-8C1A-FC0E863CB5CC}" destId="{2BBDA2E3-500D-4F4E-9D79-96B7EE800291}" srcOrd="2" destOrd="0" parTransId="{C779DDF6-B29C-495B-B1BA-10C256F09249}" sibTransId="{3915A228-58C9-4F8B-946E-D9C0F0FD5A72}"/>
    <dgm:cxn modelId="{55E193DB-5A81-49CF-992F-37AA96C174C3}" type="presOf" srcId="{BFB397D4-2396-4180-B631-7692F60CBB3B}" destId="{C41F05EE-0767-4167-AB48-90F5166518FE}" srcOrd="1" destOrd="0" presId="urn:microsoft.com/office/officeart/2005/8/layout/orgChart1"/>
    <dgm:cxn modelId="{9381F127-D77E-4CA7-8EE5-9694DBAA5FE6}" type="presOf" srcId="{FB810902-2CD0-4153-916F-3ED6FCEF61B9}" destId="{EB1BCEB4-C024-40F7-8665-E2B63EC5FD4F}" srcOrd="1" destOrd="0" presId="urn:microsoft.com/office/officeart/2005/8/layout/orgChart1"/>
    <dgm:cxn modelId="{45405EA9-E2FD-4A56-95D6-41352FBA7686}" type="presOf" srcId="{58FC4F24-1601-4ACB-94D3-094E7EAC4EFA}" destId="{209EA2A0-2FC8-4C66-ADB3-CFD62EB58D22}" srcOrd="0" destOrd="0" presId="urn:microsoft.com/office/officeart/2005/8/layout/orgChart1"/>
    <dgm:cxn modelId="{74B01E2F-8873-488D-8819-82A86A288624}" type="presOf" srcId="{503B2674-5C66-49E6-8809-99DFDADB6322}" destId="{A6816227-FE67-4AFA-998D-764C81983B9A}" srcOrd="0" destOrd="0" presId="urn:microsoft.com/office/officeart/2005/8/layout/orgChart1"/>
    <dgm:cxn modelId="{AC756D16-861A-4424-8511-E287E26F7889}" type="presOf" srcId="{775A88C0-CF55-4E23-A516-24F0C7A70574}" destId="{CED667BA-B54D-4657-8704-D6286F4A8733}" srcOrd="0" destOrd="0" presId="urn:microsoft.com/office/officeart/2005/8/layout/orgChart1"/>
    <dgm:cxn modelId="{4332E31E-E950-4EB2-977F-55662C543380}" type="presOf" srcId="{3210E1C7-C1FD-4530-98F2-6788F5A70405}" destId="{DAFE477D-1664-4DDE-8AEC-59132143B985}" srcOrd="0" destOrd="0" presId="urn:microsoft.com/office/officeart/2005/8/layout/orgChart1"/>
    <dgm:cxn modelId="{787DDFD6-BD41-4E16-BD66-0F9C9A649CEA}" type="presOf" srcId="{EB17A220-2E7F-4195-A32E-60D6A23B81AD}" destId="{53B9ED1B-25B0-42A4-BC16-E11BAD79C262}" srcOrd="1" destOrd="0" presId="urn:microsoft.com/office/officeart/2005/8/layout/orgChart1"/>
    <dgm:cxn modelId="{C54050AF-D6C0-402B-9C94-43E449E4AB88}" type="presOf" srcId="{310A77BB-15FF-4178-9580-D1957D8CAC1D}" destId="{58D00A27-55E5-4502-AD23-8BA73E06D7E3}" srcOrd="0" destOrd="0" presId="urn:microsoft.com/office/officeart/2005/8/layout/orgChart1"/>
    <dgm:cxn modelId="{A32238EA-9897-4138-9D2B-35CACA52CEEC}" type="presOf" srcId="{ADE7B611-4DA9-482B-AD3E-47D37E0D2E40}" destId="{2A13BC0F-3E52-4546-BBB6-87DBFF97CE35}" srcOrd="1" destOrd="0" presId="urn:microsoft.com/office/officeart/2005/8/layout/orgChart1"/>
    <dgm:cxn modelId="{ECB9CC8A-786A-495B-B819-2DABFD123633}" type="presOf" srcId="{1E846412-CBCA-4911-8A7F-D49186927216}" destId="{38DD5A82-DA4F-45CE-B20D-08E5C63F63B9}" srcOrd="0"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8BDB2663-F7C5-48E8-9EFD-11335902CDC1}" type="presOf" srcId="{B3433E65-A861-47F5-A568-793728624C2F}" destId="{A27C48AC-EF55-479D-9438-AC4DE40D52CF}" srcOrd="0" destOrd="0" presId="urn:microsoft.com/office/officeart/2005/8/layout/orgChart1"/>
    <dgm:cxn modelId="{463D7506-F9BD-42C5-83D1-3C388FA7F1EF}" type="presOf" srcId="{52A160FB-4D24-481A-A3FD-30667289ED63}" destId="{DFEAFD05-4A15-4A75-9689-4D2CCC988AF9}"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9523AC77-D87F-42D2-98A7-A7169AC6F688}" type="presOf" srcId="{ADE7B611-4DA9-482B-AD3E-47D37E0D2E40}" destId="{55371FD5-665B-4201-BD8E-AF69B9DDD1CB}"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8D1A5B9A-DC9B-4CD7-BF20-046910FC3AB1}" type="presOf" srcId="{7B4FDCD2-B788-4824-B975-7FA55B24D4A0}" destId="{3F651334-D96D-4BE1-99EB-8ACEB0730255}" srcOrd="0" destOrd="0" presId="urn:microsoft.com/office/officeart/2005/8/layout/orgChart1"/>
    <dgm:cxn modelId="{187E5AFE-768F-4885-9514-39DA09E6C795}" type="presOf" srcId="{C779DDF6-B29C-495B-B1BA-10C256F09249}" destId="{0273D33A-B665-4253-8FCA-5B37F6FB881D}" srcOrd="0" destOrd="0" presId="urn:microsoft.com/office/officeart/2005/8/layout/orgChart1"/>
    <dgm:cxn modelId="{D493595D-D15A-4279-976B-C40FD5F3923A}" type="presOf" srcId="{282BDA18-760F-4DDE-BDDB-C188C1411ADD}" destId="{130A5726-B7CB-42EA-8D96-350A2C5D77A9}" srcOrd="0" destOrd="0" presId="urn:microsoft.com/office/officeart/2005/8/layout/orgChart1"/>
    <dgm:cxn modelId="{70D31E9E-E369-40B1-9A7F-18767939509E}" type="presOf" srcId="{0C2FD135-4B05-4A00-A89C-33E2AB1AD40A}" destId="{B15E9E50-F5DD-4999-8613-20AB8744947E}" srcOrd="1"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6E30FEAC-77D9-4939-A63F-E8F937087110}" type="presOf" srcId="{D5C06BE2-0860-4ACA-AD7A-7BB7801D5C2B}" destId="{040FA375-1DAC-451B-9006-6D2AEC512B53}" srcOrd="0" destOrd="0" presId="urn:microsoft.com/office/officeart/2005/8/layout/orgChart1"/>
    <dgm:cxn modelId="{41F4AA1A-62DF-4240-A3E7-B458C5A704B5}" type="presOf" srcId="{E3EAABFA-6FAA-4D67-818B-391A6CB9E533}" destId="{315B5E2B-BFC9-43D0-AE5A-0A9699FA3AD6}" srcOrd="1" destOrd="0" presId="urn:microsoft.com/office/officeart/2005/8/layout/orgChart1"/>
    <dgm:cxn modelId="{3F8B8A3C-922F-4B4F-8452-6E1C8BAD4E86}" type="presOf" srcId="{0AC8E0ED-A957-4A10-AB40-CF5AE3B65D0F}" destId="{46174BFA-86FB-40C4-9C21-0BA1745A5524}" srcOrd="0" destOrd="0" presId="urn:microsoft.com/office/officeart/2005/8/layout/orgChart1"/>
    <dgm:cxn modelId="{A54BD608-74B8-4050-BC83-5BBABB141603}" type="presOf" srcId="{775A88C0-CF55-4E23-A516-24F0C7A70574}" destId="{8446BF87-9394-4DD5-8148-D0EAFABBFE02}"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844ABC3-99AF-4E85-ADDD-B436B8F86831}" srcId="{0AC8E0ED-A957-4A10-AB40-CF5AE3B65D0F}" destId="{775A88C0-CF55-4E23-A516-24F0C7A70574}" srcOrd="5" destOrd="0" parTransId="{B3433E65-A861-47F5-A568-793728624C2F}" sibTransId="{B9B17653-017E-41B4-9DF5-E7856DE7978D}"/>
    <dgm:cxn modelId="{F7D2FF63-4D35-40D3-B133-5494021D612C}" type="presOf" srcId="{7F58225B-D8B3-4DCF-9BF0-CE167538D7C0}" destId="{93D0EDE7-733B-4DBD-ACAC-601919483D04}" srcOrd="0" destOrd="0" presId="urn:microsoft.com/office/officeart/2005/8/layout/orgChart1"/>
    <dgm:cxn modelId="{2DDF566F-E14D-4ADC-A860-EF27D7E8CFBF}" type="presOf" srcId="{56FEAB4B-2282-4825-8D26-8564F99771F0}" destId="{E1C6FBF0-C86A-4785-AD45-A4273F8029B1}" srcOrd="1" destOrd="0" presId="urn:microsoft.com/office/officeart/2005/8/layout/orgChart1"/>
    <dgm:cxn modelId="{92DC19A9-63F7-4D09-A456-67849F882B09}" type="presOf" srcId="{649C8CF8-D35E-4753-8CDB-6EAABB5C1ECF}" destId="{91D82B68-28FE-4CD8-B666-2E1115184573}" srcOrd="1" destOrd="0" presId="urn:microsoft.com/office/officeart/2005/8/layout/orgChart1"/>
    <dgm:cxn modelId="{2A130774-CB57-433F-9466-0B949DC76459}" type="presOf" srcId="{0C2FD135-4B05-4A00-A89C-33E2AB1AD40A}" destId="{8E387308-5884-476C-A86D-2081CBBA7F30}" srcOrd="0" destOrd="0" presId="urn:microsoft.com/office/officeart/2005/8/layout/orgChart1"/>
    <dgm:cxn modelId="{A06867AB-1094-4914-BED8-AFD1E85EC52E}" type="presOf" srcId="{024DB868-BF27-48FC-90A2-BC7837878362}" destId="{A446443D-B05C-43E8-8641-AEC2BA931022}"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1002937D-9B4F-4577-B36D-A306660256C7}" type="presOf" srcId="{2BBDA2E3-500D-4F4E-9D79-96B7EE800291}" destId="{7A7C9D79-9CDD-429F-BCDF-8F5D6271BB35}" srcOrd="0" destOrd="0" presId="urn:microsoft.com/office/officeart/2005/8/layout/orgChart1"/>
    <dgm:cxn modelId="{34FC2083-7EC2-4647-BCFB-D3078398BE60}" type="presOf" srcId="{BB6F77AD-1056-4EC6-8C1A-FC0E863CB5CC}" destId="{D1B9F142-2140-4775-A9B0-17DC12813460}" srcOrd="0" destOrd="0" presId="urn:microsoft.com/office/officeart/2005/8/layout/orgChart1"/>
    <dgm:cxn modelId="{343FD72B-5DCB-4A36-9BAD-6DF31406BE37}" type="presOf" srcId="{0AC8E0ED-A957-4A10-AB40-CF5AE3B65D0F}" destId="{9E99951C-CB0D-48DB-84BD-7973E5587176}"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2EF90015-CD2C-4B97-A112-0DE439D73C8B}" type="presOf" srcId="{D6663DCB-8007-4109-9D35-B61FE32F9727}" destId="{1118A947-73BD-4340-B309-5DE78CB30B53}" srcOrd="1"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8CA75076-663B-4D38-90E7-18DB42647AE7}" type="presOf" srcId="{BFB397D4-2396-4180-B631-7692F60CBB3B}" destId="{0165315F-5017-48A8-A4EA-EB23A9CBFD1B}" srcOrd="0" destOrd="0" presId="urn:microsoft.com/office/officeart/2005/8/layout/orgChart1"/>
    <dgm:cxn modelId="{816356A4-1695-402E-8472-EE04B4346814}" type="presOf" srcId="{56FEAB4B-2282-4825-8D26-8564F99771F0}" destId="{52814F0A-6D45-4178-9AEC-C1B432E6511F}" srcOrd="0" destOrd="0" presId="urn:microsoft.com/office/officeart/2005/8/layout/orgChart1"/>
    <dgm:cxn modelId="{01B69CE0-8230-4D57-B8B9-068D6849551A}" type="presOf" srcId="{C51E46C3-E7EE-4A88-AE32-CD9A27520A2D}" destId="{720C10DB-C345-4620-B59F-708994558782}" srcOrd="0" destOrd="0" presId="urn:microsoft.com/office/officeart/2005/8/layout/orgChart1"/>
    <dgm:cxn modelId="{E7EB0E68-ADF6-4626-B671-88813FC1BDE2}" type="presOf" srcId="{67AC68C4-B8F6-4E23-9DE3-2A4813C2E3FA}" destId="{CBC00049-2351-43C4-BC1B-091022B26AFB}" srcOrd="1" destOrd="0" presId="urn:microsoft.com/office/officeart/2005/8/layout/orgChart1"/>
    <dgm:cxn modelId="{E4CF1B90-2696-4E60-8FDD-FA74F419950D}" type="presOf" srcId="{07C8A3B1-173D-4B84-8E7B-21039456F513}" destId="{AFB86023-1A5B-4676-B990-1065FD3F5EB0}"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94AFC49-A9DE-4C1F-B632-C7BB21C61847}" type="presOf" srcId="{649C8CF8-D35E-4753-8CDB-6EAABB5C1ECF}" destId="{015BFCA0-D7B4-4524-A9FC-58703D254F55}" srcOrd="0" destOrd="0" presId="urn:microsoft.com/office/officeart/2005/8/layout/orgChart1"/>
    <dgm:cxn modelId="{DF819C62-A3ED-4B67-AD59-ABF41E7B57C4}" type="presOf" srcId="{12C3CFE3-ADF0-4FD0-ABCA-0FE04CE1C6ED}" destId="{76922632-91CA-41A2-A1CC-9E75B98AD05E}" srcOrd="0" destOrd="0" presId="urn:microsoft.com/office/officeart/2005/8/layout/orgChart1"/>
    <dgm:cxn modelId="{2FEBCA89-9229-40F1-B030-A879D440AB88}" type="presOf" srcId="{ADB3F2E1-7E9F-42E8-9095-8287B913F240}" destId="{76560BC8-D748-4DCD-A613-3CD910968CC8}" srcOrd="0" destOrd="0" presId="urn:microsoft.com/office/officeart/2005/8/layout/orgChart1"/>
    <dgm:cxn modelId="{0A94A2C7-535F-466E-ACCA-4F53EF35CA1D}" type="presOf" srcId="{024DB868-BF27-48FC-90A2-BC7837878362}" destId="{3BBDBC3E-68A9-4B8B-AF79-06C1BDDF1359}" srcOrd="0" destOrd="0" presId="urn:microsoft.com/office/officeart/2005/8/layout/orgChart1"/>
    <dgm:cxn modelId="{2CD0366F-B331-453D-AC48-B8FD1B289969}" type="presOf" srcId="{E483F110-A6BC-4DFC-897C-83588DCE9C48}" destId="{0AA86E9C-7812-4D29-BED6-ADB7442109D6}" srcOrd="0" destOrd="0" presId="urn:microsoft.com/office/officeart/2005/8/layout/orgChart1"/>
    <dgm:cxn modelId="{3B77573E-F17E-4776-84DC-39B860AE1CFF}" type="presOf" srcId="{2BBDA2E3-500D-4F4E-9D79-96B7EE800291}" destId="{8E42615D-8290-422D-B214-EE3C5A43BD33}" srcOrd="1" destOrd="0" presId="urn:microsoft.com/office/officeart/2005/8/layout/orgChart1"/>
    <dgm:cxn modelId="{551BAC13-C248-42A4-B1B2-FFD92D06BECC}" type="presOf" srcId="{07C8A3B1-173D-4B84-8E7B-21039456F513}" destId="{F7FBAF29-34EB-4840-8DB0-DAC8D7804C1D}" srcOrd="1" destOrd="0" presId="urn:microsoft.com/office/officeart/2005/8/layout/orgChart1"/>
    <dgm:cxn modelId="{684F7774-2AFB-4930-83E1-24F438F37DD2}" type="presOf" srcId="{5D2BFA2B-877F-47C4-B1C9-5A8B7AEF8881}" destId="{F587772C-0AA9-4A8C-8B82-6B7DA6737050}" srcOrd="0" destOrd="0" presId="urn:microsoft.com/office/officeart/2005/8/layout/orgChart1"/>
    <dgm:cxn modelId="{CFBDDB21-5BB9-46AF-B760-F1FADD170DFB}" type="presOf" srcId="{BB6F77AD-1056-4EC6-8C1A-FC0E863CB5CC}" destId="{BFECE20F-6DEC-4A29-A108-6772454965E8}" srcOrd="1" destOrd="0" presId="urn:microsoft.com/office/officeart/2005/8/layout/orgChart1"/>
    <dgm:cxn modelId="{AA167BF3-0B52-4E79-8E74-66E80F5C76A7}" type="presOf" srcId="{58FC4F24-1601-4ACB-94D3-094E7EAC4EFA}" destId="{4FB0ED4D-7AAE-4D38-B5B4-8A0013570DE0}" srcOrd="1" destOrd="0" presId="urn:microsoft.com/office/officeart/2005/8/layout/orgChart1"/>
    <dgm:cxn modelId="{83C6AEDE-596C-4345-82F8-E46F9E32E44E}" type="presOf" srcId="{D6663DCB-8007-4109-9D35-B61FE32F9727}" destId="{577A8D08-77DF-422B-B624-039EB27CBBDD}" srcOrd="0" destOrd="0" presId="urn:microsoft.com/office/officeart/2005/8/layout/orgChart1"/>
    <dgm:cxn modelId="{FBD9CEC2-8942-4DB7-84D5-D06950F258F6}" type="presOf" srcId="{25E0E5B6-1B82-403C-B00F-962ACDE16ABD}" destId="{1952C184-3005-45C5-8E51-D21099A9E8A1}" srcOrd="0" destOrd="0" presId="urn:microsoft.com/office/officeart/2005/8/layout/orgChart1"/>
    <dgm:cxn modelId="{6F6DA80C-BBFD-4352-8655-5CC6E9EE6FD8}" type="presOf" srcId="{EB17A220-2E7F-4195-A32E-60D6A23B81AD}" destId="{B3C86468-A461-40A6-99BD-FE6C9A9B679C}" srcOrd="0" destOrd="0" presId="urn:microsoft.com/office/officeart/2005/8/layout/orgChart1"/>
    <dgm:cxn modelId="{8CB2C995-7AE7-4267-9BD7-4ED865FFB6D0}" type="presOf" srcId="{163DAC73-E79F-451B-9DCD-74D12241AF83}" destId="{B3372685-9000-42DA-916C-636A2888807D}" srcOrd="0" destOrd="0" presId="urn:microsoft.com/office/officeart/2005/8/layout/orgChart1"/>
    <dgm:cxn modelId="{FB58F521-6CA7-4FA3-AA76-D07F6FE4823F}" type="presOf" srcId="{C526AF9B-6B38-4F1A-A63F-4A2F10ECC238}" destId="{441DBA13-D963-4391-A65E-5A5A087F6BD8}" srcOrd="0" destOrd="0" presId="urn:microsoft.com/office/officeart/2005/8/layout/orgChart1"/>
    <dgm:cxn modelId="{B8D26BD2-C5C6-4621-A42F-426F3B5FE820}" type="presOf" srcId="{282BDA18-760F-4DDE-BDDB-C188C1411ADD}" destId="{E6ECAF60-9583-4BE2-AE02-263B044EED2B}" srcOrd="1"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53197FA0-723F-489E-BC1A-FB7984FC08C3}" type="presOf" srcId="{BAA803AC-7148-4528-8808-A6F4DBCF1AD9}" destId="{1F24BB10-C223-4313-B27F-B22B096A44BB}" srcOrd="0" destOrd="0" presId="urn:microsoft.com/office/officeart/2005/8/layout/orgChart1"/>
    <dgm:cxn modelId="{E16104C1-3534-490B-A88D-30A45DCFC0AD}" type="presOf" srcId="{67AC68C4-B8F6-4E23-9DE3-2A4813C2E3FA}" destId="{C5B07D43-9EE9-4854-9D4F-E8DAF99ED14C}" srcOrd="0" destOrd="0" presId="urn:microsoft.com/office/officeart/2005/8/layout/orgChart1"/>
    <dgm:cxn modelId="{BFE41F4F-1673-43CD-AF1E-C3CB097D9CFE}" type="presOf" srcId="{ADB3F2E1-7E9F-42E8-9095-8287B913F240}" destId="{3A895F64-83EB-4F51-8C96-642000EC88F5}" srcOrd="1" destOrd="0" presId="urn:microsoft.com/office/officeart/2005/8/layout/orgChart1"/>
    <dgm:cxn modelId="{984560CC-CBE7-4277-91A3-A8FC56F04C47}" type="presParOf" srcId="{38DD5A82-DA4F-45CE-B20D-08E5C63F63B9}" destId="{661E4865-8FDD-49E6-9300-88742A0B9077}" srcOrd="0" destOrd="0" presId="urn:microsoft.com/office/officeart/2005/8/layout/orgChart1"/>
    <dgm:cxn modelId="{D58B7140-D16A-43FD-8545-EB0CA8EB5794}" type="presParOf" srcId="{661E4865-8FDD-49E6-9300-88742A0B9077}" destId="{36E240E3-4DCA-4DCC-93ED-FEEF6FEEBAF4}" srcOrd="0" destOrd="0" presId="urn:microsoft.com/office/officeart/2005/8/layout/orgChart1"/>
    <dgm:cxn modelId="{AD6F64A1-180A-4987-BC92-78BF09985447}" type="presParOf" srcId="{36E240E3-4DCA-4DCC-93ED-FEEF6FEEBAF4}" destId="{46174BFA-86FB-40C4-9C21-0BA1745A5524}" srcOrd="0" destOrd="0" presId="urn:microsoft.com/office/officeart/2005/8/layout/orgChart1"/>
    <dgm:cxn modelId="{A28C5537-3E60-4245-B084-0E063C056C6A}" type="presParOf" srcId="{36E240E3-4DCA-4DCC-93ED-FEEF6FEEBAF4}" destId="{9E99951C-CB0D-48DB-84BD-7973E5587176}" srcOrd="1" destOrd="0" presId="urn:microsoft.com/office/officeart/2005/8/layout/orgChart1"/>
    <dgm:cxn modelId="{E59C8FC7-5583-46C5-9E6C-D22889FC1825}" type="presParOf" srcId="{661E4865-8FDD-49E6-9300-88742A0B9077}" destId="{81F16CB9-E699-4DDC-BB52-0CE13288B089}" srcOrd="1" destOrd="0" presId="urn:microsoft.com/office/officeart/2005/8/layout/orgChart1"/>
    <dgm:cxn modelId="{A6F0C79A-B62C-4A2F-B269-222CF035B696}" type="presParOf" srcId="{81F16CB9-E699-4DDC-BB52-0CE13288B089}" destId="{F587772C-0AA9-4A8C-8B82-6B7DA6737050}" srcOrd="0" destOrd="0" presId="urn:microsoft.com/office/officeart/2005/8/layout/orgChart1"/>
    <dgm:cxn modelId="{A8861039-1E5E-4AAF-A19E-91D4D700E243}" type="presParOf" srcId="{81F16CB9-E699-4DDC-BB52-0CE13288B089}" destId="{80E3CB7B-209B-49A3-8003-74906BDB70CF}" srcOrd="1" destOrd="0" presId="urn:microsoft.com/office/officeart/2005/8/layout/orgChart1"/>
    <dgm:cxn modelId="{43B50524-2CFE-445C-9F3B-F9E5DCA3A949}" type="presParOf" srcId="{80E3CB7B-209B-49A3-8003-74906BDB70CF}" destId="{3251B607-6B29-4E2D-B528-F0EAEB9ED50B}" srcOrd="0" destOrd="0" presId="urn:microsoft.com/office/officeart/2005/8/layout/orgChart1"/>
    <dgm:cxn modelId="{6D4F7821-150A-4959-AAC7-5D3037A20097}" type="presParOf" srcId="{3251B607-6B29-4E2D-B528-F0EAEB9ED50B}" destId="{52814F0A-6D45-4178-9AEC-C1B432E6511F}" srcOrd="0" destOrd="0" presId="urn:microsoft.com/office/officeart/2005/8/layout/orgChart1"/>
    <dgm:cxn modelId="{DA578FCD-73D8-4B5C-9BF6-9FB3C2AFBADA}" type="presParOf" srcId="{3251B607-6B29-4E2D-B528-F0EAEB9ED50B}" destId="{E1C6FBF0-C86A-4785-AD45-A4273F8029B1}" srcOrd="1" destOrd="0" presId="urn:microsoft.com/office/officeart/2005/8/layout/orgChart1"/>
    <dgm:cxn modelId="{27B0C42D-9B66-4164-B516-626BCD71F93F}" type="presParOf" srcId="{80E3CB7B-209B-49A3-8003-74906BDB70CF}" destId="{12436366-0BC3-45BF-AF95-3589C1116744}" srcOrd="1" destOrd="0" presId="urn:microsoft.com/office/officeart/2005/8/layout/orgChart1"/>
    <dgm:cxn modelId="{6A0C687D-BE43-4FCC-9E41-42C98768573B}" type="presParOf" srcId="{12436366-0BC3-45BF-AF95-3589C1116744}" destId="{720C10DB-C345-4620-B59F-708994558782}" srcOrd="0" destOrd="0" presId="urn:microsoft.com/office/officeart/2005/8/layout/orgChart1"/>
    <dgm:cxn modelId="{D79FC8C3-0A7A-46A2-AFC8-9AABF7EF6CAD}" type="presParOf" srcId="{12436366-0BC3-45BF-AF95-3589C1116744}" destId="{2D29C273-DA87-4CE2-A41F-163FFB43A965}" srcOrd="1" destOrd="0" presId="urn:microsoft.com/office/officeart/2005/8/layout/orgChart1"/>
    <dgm:cxn modelId="{F75CE23B-6A4F-40F9-BDD1-1227D3BB0A6B}" type="presParOf" srcId="{2D29C273-DA87-4CE2-A41F-163FFB43A965}" destId="{03EFE594-5D6E-4C46-A39B-1A12E80A6474}" srcOrd="0" destOrd="0" presId="urn:microsoft.com/office/officeart/2005/8/layout/orgChart1"/>
    <dgm:cxn modelId="{0FA8F2C3-A7B8-4DEF-A8B6-3D25E543D091}" type="presParOf" srcId="{03EFE594-5D6E-4C46-A39B-1A12E80A6474}" destId="{C827E59D-9864-409D-8727-5E29101BDADD}" srcOrd="0" destOrd="0" presId="urn:microsoft.com/office/officeart/2005/8/layout/orgChart1"/>
    <dgm:cxn modelId="{B9C7672F-59E7-40F4-AA80-C64A29F862BF}" type="presParOf" srcId="{03EFE594-5D6E-4C46-A39B-1A12E80A6474}" destId="{315B5E2B-BFC9-43D0-AE5A-0A9699FA3AD6}" srcOrd="1" destOrd="0" presId="urn:microsoft.com/office/officeart/2005/8/layout/orgChart1"/>
    <dgm:cxn modelId="{2DAB6182-697D-4EFD-A177-0EBE4D9DECE3}" type="presParOf" srcId="{2D29C273-DA87-4CE2-A41F-163FFB43A965}" destId="{718D45AA-A55D-4B54-9A19-2B50822708D4}" srcOrd="1" destOrd="0" presId="urn:microsoft.com/office/officeart/2005/8/layout/orgChart1"/>
    <dgm:cxn modelId="{645635B0-FEC3-4B79-BB46-E6E5B71E2043}" type="presParOf" srcId="{2D29C273-DA87-4CE2-A41F-163FFB43A965}" destId="{D91A0E4B-E616-4A6B-A7CA-39F9C9340BAD}" srcOrd="2" destOrd="0" presId="urn:microsoft.com/office/officeart/2005/8/layout/orgChart1"/>
    <dgm:cxn modelId="{CC15D9B0-003A-40FF-B347-69422AB5A34B}" type="presParOf" srcId="{12436366-0BC3-45BF-AF95-3589C1116744}" destId="{76922632-91CA-41A2-A1CC-9E75B98AD05E}" srcOrd="2" destOrd="0" presId="urn:microsoft.com/office/officeart/2005/8/layout/orgChart1"/>
    <dgm:cxn modelId="{FB7428F6-4411-4ECC-9585-0B0BCC2E3716}" type="presParOf" srcId="{12436366-0BC3-45BF-AF95-3589C1116744}" destId="{8D17C587-523A-4344-BA43-61E931CD1BCA}" srcOrd="3" destOrd="0" presId="urn:microsoft.com/office/officeart/2005/8/layout/orgChart1"/>
    <dgm:cxn modelId="{B4E0B75C-2DCB-498F-AED9-C56A7524B9EC}" type="presParOf" srcId="{8D17C587-523A-4344-BA43-61E931CD1BCA}" destId="{AC6D82DE-C7FA-4227-A3C5-C13D6EE6BBFB}" srcOrd="0" destOrd="0" presId="urn:microsoft.com/office/officeart/2005/8/layout/orgChart1"/>
    <dgm:cxn modelId="{DE2402A0-49FE-4F91-891C-1C5D338F669D}" type="presParOf" srcId="{AC6D82DE-C7FA-4227-A3C5-C13D6EE6BBFB}" destId="{C5B07D43-9EE9-4854-9D4F-E8DAF99ED14C}" srcOrd="0" destOrd="0" presId="urn:microsoft.com/office/officeart/2005/8/layout/orgChart1"/>
    <dgm:cxn modelId="{25C77CA1-4329-4A8C-AECD-D1FE82A96E87}" type="presParOf" srcId="{AC6D82DE-C7FA-4227-A3C5-C13D6EE6BBFB}" destId="{CBC00049-2351-43C4-BC1B-091022B26AFB}" srcOrd="1" destOrd="0" presId="urn:microsoft.com/office/officeart/2005/8/layout/orgChart1"/>
    <dgm:cxn modelId="{2153A91E-2477-497F-B880-1F6F62D604AA}" type="presParOf" srcId="{8D17C587-523A-4344-BA43-61E931CD1BCA}" destId="{1B038B30-FE41-4D77-95DD-AB845F582B31}" srcOrd="1" destOrd="0" presId="urn:microsoft.com/office/officeart/2005/8/layout/orgChart1"/>
    <dgm:cxn modelId="{0BC59493-8A44-4782-9056-7BE08BCA5F01}" type="presParOf" srcId="{8D17C587-523A-4344-BA43-61E931CD1BCA}" destId="{901E6F69-524D-40DE-9572-82E1699CBAC3}" srcOrd="2" destOrd="0" presId="urn:microsoft.com/office/officeart/2005/8/layout/orgChart1"/>
    <dgm:cxn modelId="{E22FB7C5-8D6C-409A-AB22-6BE291EC21C5}" type="presParOf" srcId="{80E3CB7B-209B-49A3-8003-74906BDB70CF}" destId="{87B7EAB4-E216-4196-B68D-DD2C4C55C5C8}" srcOrd="2" destOrd="0" presId="urn:microsoft.com/office/officeart/2005/8/layout/orgChart1"/>
    <dgm:cxn modelId="{D9F71E63-D5DC-46C0-AF46-78E300BB4FEC}" type="presParOf" srcId="{81F16CB9-E699-4DDC-BB52-0CE13288B089}" destId="{A6816227-FE67-4AFA-998D-764C81983B9A}" srcOrd="2" destOrd="0" presId="urn:microsoft.com/office/officeart/2005/8/layout/orgChart1"/>
    <dgm:cxn modelId="{23ECE32D-AD84-4BA9-A295-A8A6F83803C2}" type="presParOf" srcId="{81F16CB9-E699-4DDC-BB52-0CE13288B089}" destId="{77508D17-BCDF-4A43-891F-89E8F055B5F2}" srcOrd="3" destOrd="0" presId="urn:microsoft.com/office/officeart/2005/8/layout/orgChart1"/>
    <dgm:cxn modelId="{9E960A3D-AAFA-4D06-AFDA-C2AF53790F20}" type="presParOf" srcId="{77508D17-BCDF-4A43-891F-89E8F055B5F2}" destId="{0DA849D7-C179-414F-94C7-A6B0CB3644FE}" srcOrd="0" destOrd="0" presId="urn:microsoft.com/office/officeart/2005/8/layout/orgChart1"/>
    <dgm:cxn modelId="{EA7F9613-98C5-41CC-8B22-2F5AEF953180}" type="presParOf" srcId="{0DA849D7-C179-414F-94C7-A6B0CB3644FE}" destId="{D1B9F142-2140-4775-A9B0-17DC12813460}" srcOrd="0" destOrd="0" presId="urn:microsoft.com/office/officeart/2005/8/layout/orgChart1"/>
    <dgm:cxn modelId="{8C20BF1C-1FC2-48A3-B91A-78E59D3BED1C}" type="presParOf" srcId="{0DA849D7-C179-414F-94C7-A6B0CB3644FE}" destId="{BFECE20F-6DEC-4A29-A108-6772454965E8}" srcOrd="1" destOrd="0" presId="urn:microsoft.com/office/officeart/2005/8/layout/orgChart1"/>
    <dgm:cxn modelId="{71F704F5-876D-48FE-9EA6-4FCDE17FFCFB}" type="presParOf" srcId="{77508D17-BCDF-4A43-891F-89E8F055B5F2}" destId="{B36F6FE5-A9E9-4C55-B861-8C992C0A0872}" srcOrd="1" destOrd="0" presId="urn:microsoft.com/office/officeart/2005/8/layout/orgChart1"/>
    <dgm:cxn modelId="{6E3678B5-6E7D-4768-BB41-B073E3E5DCB9}" type="presParOf" srcId="{B36F6FE5-A9E9-4C55-B861-8C992C0A0872}" destId="{1952C184-3005-45C5-8E51-D21099A9E8A1}" srcOrd="0" destOrd="0" presId="urn:microsoft.com/office/officeart/2005/8/layout/orgChart1"/>
    <dgm:cxn modelId="{8FC331B0-BBA5-4959-B4B5-B356C25D9AD7}" type="presParOf" srcId="{B36F6FE5-A9E9-4C55-B861-8C992C0A0872}" destId="{B237897D-8B7B-4A32-A1D9-1DE80CC28F09}" srcOrd="1" destOrd="0" presId="urn:microsoft.com/office/officeart/2005/8/layout/orgChart1"/>
    <dgm:cxn modelId="{2D7F290F-2A63-4894-A73B-D33BB3995DAA}" type="presParOf" srcId="{B237897D-8B7B-4A32-A1D9-1DE80CC28F09}" destId="{E8C93D03-FB31-47E0-A902-D59BB8A7F4AF}" srcOrd="0" destOrd="0" presId="urn:microsoft.com/office/officeart/2005/8/layout/orgChart1"/>
    <dgm:cxn modelId="{5DAEC7CA-70B3-42FF-904D-C0A753FFF683}" type="presParOf" srcId="{E8C93D03-FB31-47E0-A902-D59BB8A7F4AF}" destId="{55371FD5-665B-4201-BD8E-AF69B9DDD1CB}" srcOrd="0" destOrd="0" presId="urn:microsoft.com/office/officeart/2005/8/layout/orgChart1"/>
    <dgm:cxn modelId="{706DE523-0932-4FCD-9437-76683C79E5C5}" type="presParOf" srcId="{E8C93D03-FB31-47E0-A902-D59BB8A7F4AF}" destId="{2A13BC0F-3E52-4546-BBB6-87DBFF97CE35}" srcOrd="1" destOrd="0" presId="urn:microsoft.com/office/officeart/2005/8/layout/orgChart1"/>
    <dgm:cxn modelId="{9FA9EC07-42C1-416B-BF7E-64626012C942}" type="presParOf" srcId="{B237897D-8B7B-4A32-A1D9-1DE80CC28F09}" destId="{2A62067B-FDFE-4353-827B-025A9AA6995E}" srcOrd="1" destOrd="0" presId="urn:microsoft.com/office/officeart/2005/8/layout/orgChart1"/>
    <dgm:cxn modelId="{7C1B21FE-9656-449B-9783-4F1EEC2532F2}" type="presParOf" srcId="{B237897D-8B7B-4A32-A1D9-1DE80CC28F09}" destId="{A406E16D-DDDD-48CF-AD71-A10192B2DC36}" srcOrd="2" destOrd="0" presId="urn:microsoft.com/office/officeart/2005/8/layout/orgChart1"/>
    <dgm:cxn modelId="{10E6F0CD-2C57-412B-A568-E0FB0F8F2929}" type="presParOf" srcId="{B36F6FE5-A9E9-4C55-B861-8C992C0A0872}" destId="{441DBA13-D963-4391-A65E-5A5A087F6BD8}" srcOrd="2" destOrd="0" presId="urn:microsoft.com/office/officeart/2005/8/layout/orgChart1"/>
    <dgm:cxn modelId="{BCBDAB8D-6B83-449E-B9F2-6B1EC0B4EC9C}" type="presParOf" srcId="{B36F6FE5-A9E9-4C55-B861-8C992C0A0872}" destId="{5B2AAE56-2B85-4065-8EAE-D6B5B2A3035D}" srcOrd="3" destOrd="0" presId="urn:microsoft.com/office/officeart/2005/8/layout/orgChart1"/>
    <dgm:cxn modelId="{90D7D462-014C-4051-A2C3-932D8A567A09}" type="presParOf" srcId="{5B2AAE56-2B85-4065-8EAE-D6B5B2A3035D}" destId="{95B88C80-8951-4020-A685-A6E3A90673B1}" srcOrd="0" destOrd="0" presId="urn:microsoft.com/office/officeart/2005/8/layout/orgChart1"/>
    <dgm:cxn modelId="{A72E136A-E32F-4F2F-9DA2-69F1E4D364FF}" type="presParOf" srcId="{95B88C80-8951-4020-A685-A6E3A90673B1}" destId="{76560BC8-D748-4DCD-A613-3CD910968CC8}" srcOrd="0" destOrd="0" presId="urn:microsoft.com/office/officeart/2005/8/layout/orgChart1"/>
    <dgm:cxn modelId="{A5263CDE-5B6E-4C1A-B22E-374F64C588B6}" type="presParOf" srcId="{95B88C80-8951-4020-A685-A6E3A90673B1}" destId="{3A895F64-83EB-4F51-8C96-642000EC88F5}" srcOrd="1" destOrd="0" presId="urn:microsoft.com/office/officeart/2005/8/layout/orgChart1"/>
    <dgm:cxn modelId="{88F7178B-068D-4049-A23C-C08A60AA4E7A}" type="presParOf" srcId="{5B2AAE56-2B85-4065-8EAE-D6B5B2A3035D}" destId="{5290A33D-5E23-4975-8BD6-A9A26E906A70}" srcOrd="1" destOrd="0" presId="urn:microsoft.com/office/officeart/2005/8/layout/orgChart1"/>
    <dgm:cxn modelId="{B962D841-1F4E-4C4B-B68C-6E09B6E80D20}" type="presParOf" srcId="{5B2AAE56-2B85-4065-8EAE-D6B5B2A3035D}" destId="{E2D63630-11F2-435E-BD94-F82933EB8645}" srcOrd="2" destOrd="0" presId="urn:microsoft.com/office/officeart/2005/8/layout/orgChart1"/>
    <dgm:cxn modelId="{9C47767A-D1DA-4120-BAB7-9E424120A651}" type="presParOf" srcId="{B36F6FE5-A9E9-4C55-B861-8C992C0A0872}" destId="{0273D33A-B665-4253-8FCA-5B37F6FB881D}" srcOrd="4" destOrd="0" presId="urn:microsoft.com/office/officeart/2005/8/layout/orgChart1"/>
    <dgm:cxn modelId="{C2DAD775-7877-402F-A5FB-20C39B1544B3}" type="presParOf" srcId="{B36F6FE5-A9E9-4C55-B861-8C992C0A0872}" destId="{9897F56D-8518-43C4-9F58-63A3A28348D3}" srcOrd="5" destOrd="0" presId="urn:microsoft.com/office/officeart/2005/8/layout/orgChart1"/>
    <dgm:cxn modelId="{510170C6-ACC1-4114-9A3C-E4E3D43446AE}" type="presParOf" srcId="{9897F56D-8518-43C4-9F58-63A3A28348D3}" destId="{3A7F2005-9536-4E71-8531-6D0BA4111B3E}" srcOrd="0" destOrd="0" presId="urn:microsoft.com/office/officeart/2005/8/layout/orgChart1"/>
    <dgm:cxn modelId="{9ACF2552-D215-468D-A693-C70B6452FA24}" type="presParOf" srcId="{3A7F2005-9536-4E71-8531-6D0BA4111B3E}" destId="{7A7C9D79-9CDD-429F-BCDF-8F5D6271BB35}" srcOrd="0" destOrd="0" presId="urn:microsoft.com/office/officeart/2005/8/layout/orgChart1"/>
    <dgm:cxn modelId="{41DC54DD-520C-4A76-B7AE-BD8B55ACC2AF}" type="presParOf" srcId="{3A7F2005-9536-4E71-8531-6D0BA4111B3E}" destId="{8E42615D-8290-422D-B214-EE3C5A43BD33}" srcOrd="1" destOrd="0" presId="urn:microsoft.com/office/officeart/2005/8/layout/orgChart1"/>
    <dgm:cxn modelId="{C733E401-0B1C-48AF-807C-CCD78EAA9F49}" type="presParOf" srcId="{9897F56D-8518-43C4-9F58-63A3A28348D3}" destId="{EDEDDE35-713C-428E-B9A7-5F961D88C66A}" srcOrd="1" destOrd="0" presId="urn:microsoft.com/office/officeart/2005/8/layout/orgChart1"/>
    <dgm:cxn modelId="{6FC07487-72CF-4AEB-81E0-71252C059340}" type="presParOf" srcId="{9897F56D-8518-43C4-9F58-63A3A28348D3}" destId="{4E5422BA-74E2-4947-B351-D014346E4AEF}" srcOrd="2" destOrd="0" presId="urn:microsoft.com/office/officeart/2005/8/layout/orgChart1"/>
    <dgm:cxn modelId="{2E7064AF-5F9E-4DE1-B552-A27487560040}" type="presParOf" srcId="{77508D17-BCDF-4A43-891F-89E8F055B5F2}" destId="{70576C38-9863-4544-9CD6-11F8B0D5EDAC}" srcOrd="2" destOrd="0" presId="urn:microsoft.com/office/officeart/2005/8/layout/orgChart1"/>
    <dgm:cxn modelId="{FC17BCBB-99FA-497A-80AC-C714F358D5D8}" type="presParOf" srcId="{81F16CB9-E699-4DDC-BB52-0CE13288B089}" destId="{DAFE477D-1664-4DDE-8AEC-59132143B985}" srcOrd="4" destOrd="0" presId="urn:microsoft.com/office/officeart/2005/8/layout/orgChart1"/>
    <dgm:cxn modelId="{712F135D-29D2-422A-B723-0513F0CB4563}" type="presParOf" srcId="{81F16CB9-E699-4DDC-BB52-0CE13288B089}" destId="{CA462F93-2B00-4F23-A1E5-F439C6CD62B9}" srcOrd="5" destOrd="0" presId="urn:microsoft.com/office/officeart/2005/8/layout/orgChart1"/>
    <dgm:cxn modelId="{6D7FCF3C-19AD-4EC0-8319-18FB1CD140AE}" type="presParOf" srcId="{CA462F93-2B00-4F23-A1E5-F439C6CD62B9}" destId="{E6871BAF-2916-414E-97D1-6AF3B72A2AAC}" srcOrd="0" destOrd="0" presId="urn:microsoft.com/office/officeart/2005/8/layout/orgChart1"/>
    <dgm:cxn modelId="{45F9EC55-C194-4E81-9AFF-8AAF8CA37A2E}" type="presParOf" srcId="{E6871BAF-2916-414E-97D1-6AF3B72A2AAC}" destId="{3BBDBC3E-68A9-4B8B-AF79-06C1BDDF1359}" srcOrd="0" destOrd="0" presId="urn:microsoft.com/office/officeart/2005/8/layout/orgChart1"/>
    <dgm:cxn modelId="{37A16157-D66C-4C7D-8F07-AFDACAD48AB3}" type="presParOf" srcId="{E6871BAF-2916-414E-97D1-6AF3B72A2AAC}" destId="{A446443D-B05C-43E8-8641-AEC2BA931022}" srcOrd="1" destOrd="0" presId="urn:microsoft.com/office/officeart/2005/8/layout/orgChart1"/>
    <dgm:cxn modelId="{29F25F2B-1D77-4B11-AE2D-8ECAAE2E4172}" type="presParOf" srcId="{CA462F93-2B00-4F23-A1E5-F439C6CD62B9}" destId="{949019D6-DECA-4C78-907E-D1936CB0CC5B}" srcOrd="1" destOrd="0" presId="urn:microsoft.com/office/officeart/2005/8/layout/orgChart1"/>
    <dgm:cxn modelId="{6A04BB34-423E-4184-B31C-AF571F55400E}" type="presParOf" srcId="{949019D6-DECA-4C78-907E-D1936CB0CC5B}" destId="{93D0EDE7-733B-4DBD-ACAC-601919483D04}" srcOrd="0" destOrd="0" presId="urn:microsoft.com/office/officeart/2005/8/layout/orgChart1"/>
    <dgm:cxn modelId="{27B0FA52-AD7C-44BE-B265-4B28993E847C}" type="presParOf" srcId="{949019D6-DECA-4C78-907E-D1936CB0CC5B}" destId="{DC125A48-2B27-439A-8C21-96135E4A622C}" srcOrd="1" destOrd="0" presId="urn:microsoft.com/office/officeart/2005/8/layout/orgChart1"/>
    <dgm:cxn modelId="{01EA5134-0C03-4834-81BB-15577E59E79F}" type="presParOf" srcId="{DC125A48-2B27-439A-8C21-96135E4A622C}" destId="{70249206-DD22-4D9D-832E-3786ECCE3AFE}" srcOrd="0" destOrd="0" presId="urn:microsoft.com/office/officeart/2005/8/layout/orgChart1"/>
    <dgm:cxn modelId="{31223CFE-09C1-47AD-910B-4A898F19DFBE}" type="presParOf" srcId="{70249206-DD22-4D9D-832E-3786ECCE3AFE}" destId="{310AF326-395C-4B5A-A52C-A84139AEE262}" srcOrd="0" destOrd="0" presId="urn:microsoft.com/office/officeart/2005/8/layout/orgChart1"/>
    <dgm:cxn modelId="{6433E9A9-8630-4FB5-806B-D034C562BE49}" type="presParOf" srcId="{70249206-DD22-4D9D-832E-3786ECCE3AFE}" destId="{EB1BCEB4-C024-40F7-8665-E2B63EC5FD4F}" srcOrd="1" destOrd="0" presId="urn:microsoft.com/office/officeart/2005/8/layout/orgChart1"/>
    <dgm:cxn modelId="{E3B220C0-D15E-4F1B-9997-A6B9961B5101}" type="presParOf" srcId="{DC125A48-2B27-439A-8C21-96135E4A622C}" destId="{0E7A4632-57CF-4B79-A0AC-E8E5B64BF673}" srcOrd="1" destOrd="0" presId="urn:microsoft.com/office/officeart/2005/8/layout/orgChart1"/>
    <dgm:cxn modelId="{35ADDC31-322C-445B-B84D-B79B29B7CD2A}" type="presParOf" srcId="{DC125A48-2B27-439A-8C21-96135E4A622C}" destId="{7613A4D1-328A-44D7-96EB-AD5FF80C1DFB}" srcOrd="2" destOrd="0" presId="urn:microsoft.com/office/officeart/2005/8/layout/orgChart1"/>
    <dgm:cxn modelId="{7FB9708B-740F-43A6-A239-13A9350C4CFD}" type="presParOf" srcId="{CA462F93-2B00-4F23-A1E5-F439C6CD62B9}" destId="{557659F1-3773-4340-A76D-3FFE5860A460}" srcOrd="2" destOrd="0" presId="urn:microsoft.com/office/officeart/2005/8/layout/orgChart1"/>
    <dgm:cxn modelId="{824ED2F5-3346-47F9-831B-38C6D6303EF6}" type="presParOf" srcId="{81F16CB9-E699-4DDC-BB52-0CE13288B089}" destId="{0AA86E9C-7812-4D29-BED6-ADB7442109D6}" srcOrd="6" destOrd="0" presId="urn:microsoft.com/office/officeart/2005/8/layout/orgChart1"/>
    <dgm:cxn modelId="{9D050FD0-70C6-45B9-A7DA-6030DB67C0EC}" type="presParOf" srcId="{81F16CB9-E699-4DDC-BB52-0CE13288B089}" destId="{92BA0609-E671-4FCB-900F-3FFB5062DF36}" srcOrd="7" destOrd="0" presId="urn:microsoft.com/office/officeart/2005/8/layout/orgChart1"/>
    <dgm:cxn modelId="{F5ED6AC0-F7A9-422E-A3DA-ADD21CE26EBD}" type="presParOf" srcId="{92BA0609-E671-4FCB-900F-3FFB5062DF36}" destId="{FA2CE480-917D-4E95-A19A-3BA67908361D}" srcOrd="0" destOrd="0" presId="urn:microsoft.com/office/officeart/2005/8/layout/orgChart1"/>
    <dgm:cxn modelId="{A7428539-A6B7-4257-BCE7-5390313FCAB1}" type="presParOf" srcId="{FA2CE480-917D-4E95-A19A-3BA67908361D}" destId="{015BFCA0-D7B4-4524-A9FC-58703D254F55}" srcOrd="0" destOrd="0" presId="urn:microsoft.com/office/officeart/2005/8/layout/orgChart1"/>
    <dgm:cxn modelId="{6D301C16-7DCD-4B82-9390-195733D12972}" type="presParOf" srcId="{FA2CE480-917D-4E95-A19A-3BA67908361D}" destId="{91D82B68-28FE-4CD8-B666-2E1115184573}" srcOrd="1" destOrd="0" presId="urn:microsoft.com/office/officeart/2005/8/layout/orgChart1"/>
    <dgm:cxn modelId="{F49E6D88-F80B-4C87-9436-2C34FF0E82B2}" type="presParOf" srcId="{92BA0609-E671-4FCB-900F-3FFB5062DF36}" destId="{FCCBC37B-4EE9-404A-A947-BA9BE8216639}" srcOrd="1" destOrd="0" presId="urn:microsoft.com/office/officeart/2005/8/layout/orgChart1"/>
    <dgm:cxn modelId="{F27E49E9-88BD-4818-AD24-B7B3F58EFCAD}" type="presParOf" srcId="{FCCBC37B-4EE9-404A-A947-BA9BE8216639}" destId="{3F651334-D96D-4BE1-99EB-8ACEB0730255}" srcOrd="0" destOrd="0" presId="urn:microsoft.com/office/officeart/2005/8/layout/orgChart1"/>
    <dgm:cxn modelId="{2DED4EC5-210E-4EA8-9415-BDBE384FCF34}" type="presParOf" srcId="{FCCBC37B-4EE9-404A-A947-BA9BE8216639}" destId="{53F8BD17-46AA-4673-BA55-314CB2E1C575}" srcOrd="1" destOrd="0" presId="urn:microsoft.com/office/officeart/2005/8/layout/orgChart1"/>
    <dgm:cxn modelId="{05C16BE3-6071-47F8-9C89-CC2CF3EB78F8}" type="presParOf" srcId="{53F8BD17-46AA-4673-BA55-314CB2E1C575}" destId="{0D6A4952-4CD4-409E-9F73-2F2958CA7916}" srcOrd="0" destOrd="0" presId="urn:microsoft.com/office/officeart/2005/8/layout/orgChart1"/>
    <dgm:cxn modelId="{9CD9EF0D-214C-43C9-BB98-66B024FE7558}" type="presParOf" srcId="{0D6A4952-4CD4-409E-9F73-2F2958CA7916}" destId="{577A8D08-77DF-422B-B624-039EB27CBBDD}" srcOrd="0" destOrd="0" presId="urn:microsoft.com/office/officeart/2005/8/layout/orgChart1"/>
    <dgm:cxn modelId="{AFDB3CEE-0C7D-4220-BA05-360B81DC9B49}" type="presParOf" srcId="{0D6A4952-4CD4-409E-9F73-2F2958CA7916}" destId="{1118A947-73BD-4340-B309-5DE78CB30B53}" srcOrd="1" destOrd="0" presId="urn:microsoft.com/office/officeart/2005/8/layout/orgChart1"/>
    <dgm:cxn modelId="{5490C7D0-F3BC-4698-A6B4-BFA051D09A1D}" type="presParOf" srcId="{53F8BD17-46AA-4673-BA55-314CB2E1C575}" destId="{7B38C6C8-9274-45AD-9987-0FAB36EBE734}" srcOrd="1" destOrd="0" presId="urn:microsoft.com/office/officeart/2005/8/layout/orgChart1"/>
    <dgm:cxn modelId="{889CFCEE-C27E-41BC-A127-BB8D24214421}" type="presParOf" srcId="{53F8BD17-46AA-4673-BA55-314CB2E1C575}" destId="{38CECE3B-F267-4F67-A42D-E83EEA60AB1C}" srcOrd="2" destOrd="0" presId="urn:microsoft.com/office/officeart/2005/8/layout/orgChart1"/>
    <dgm:cxn modelId="{AC2622B6-09D2-4205-A13F-A649ABA3E8F7}" type="presParOf" srcId="{92BA0609-E671-4FCB-900F-3FFB5062DF36}" destId="{C1AA2370-3DFE-45EE-A921-29DBD6C4012A}" srcOrd="2" destOrd="0" presId="urn:microsoft.com/office/officeart/2005/8/layout/orgChart1"/>
    <dgm:cxn modelId="{14D4FFFE-71E7-4E23-A63C-2B745E50CFFC}" type="presParOf" srcId="{81F16CB9-E699-4DDC-BB52-0CE13288B089}" destId="{B3372685-9000-42DA-916C-636A2888807D}" srcOrd="8" destOrd="0" presId="urn:microsoft.com/office/officeart/2005/8/layout/orgChart1"/>
    <dgm:cxn modelId="{E71B910A-7D6A-4BC1-BA1D-03590BD22090}" type="presParOf" srcId="{81F16CB9-E699-4DDC-BB52-0CE13288B089}" destId="{61D4DF08-6BEF-4A36-87AF-F23E8743765C}" srcOrd="9" destOrd="0" presId="urn:microsoft.com/office/officeart/2005/8/layout/orgChart1"/>
    <dgm:cxn modelId="{675BD4D5-0A3D-48A6-9231-28357D0D70F7}" type="presParOf" srcId="{61D4DF08-6BEF-4A36-87AF-F23E8743765C}" destId="{CFE9B89C-9B45-4C26-A0C4-0B0B8BA3181B}" srcOrd="0" destOrd="0" presId="urn:microsoft.com/office/officeart/2005/8/layout/orgChart1"/>
    <dgm:cxn modelId="{47C7C786-5013-45B6-A7CD-81BF1DC315D6}" type="presParOf" srcId="{CFE9B89C-9B45-4C26-A0C4-0B0B8BA3181B}" destId="{130A5726-B7CB-42EA-8D96-350A2C5D77A9}" srcOrd="0" destOrd="0" presId="urn:microsoft.com/office/officeart/2005/8/layout/orgChart1"/>
    <dgm:cxn modelId="{35D8D66F-5136-4E58-826A-01B2908A627A}" type="presParOf" srcId="{CFE9B89C-9B45-4C26-A0C4-0B0B8BA3181B}" destId="{E6ECAF60-9583-4BE2-AE02-263B044EED2B}" srcOrd="1" destOrd="0" presId="urn:microsoft.com/office/officeart/2005/8/layout/orgChart1"/>
    <dgm:cxn modelId="{F296A45C-3767-4529-9D60-528C6333A6E8}" type="presParOf" srcId="{61D4DF08-6BEF-4A36-87AF-F23E8743765C}" destId="{687C0D17-A69B-403B-8E39-6F62DBBA1F20}" srcOrd="1" destOrd="0" presId="urn:microsoft.com/office/officeart/2005/8/layout/orgChart1"/>
    <dgm:cxn modelId="{DBFC08D7-C9A9-4D4B-B380-CDC732B31CCF}" type="presParOf" srcId="{687C0D17-A69B-403B-8E39-6F62DBBA1F20}" destId="{1F24BB10-C223-4313-B27F-B22B096A44BB}" srcOrd="0" destOrd="0" presId="urn:microsoft.com/office/officeart/2005/8/layout/orgChart1"/>
    <dgm:cxn modelId="{A974C2B4-5503-4FB4-BC57-30BD27137EE3}" type="presParOf" srcId="{687C0D17-A69B-403B-8E39-6F62DBBA1F20}" destId="{93878114-BAC8-4851-94A0-A1A8EB138F24}" srcOrd="1" destOrd="0" presId="urn:microsoft.com/office/officeart/2005/8/layout/orgChart1"/>
    <dgm:cxn modelId="{A92862A9-8978-4767-8C58-7A26864A70A8}" type="presParOf" srcId="{93878114-BAC8-4851-94A0-A1A8EB138F24}" destId="{16E73070-B4FA-4D4C-AC52-ED8D21C126C4}" srcOrd="0" destOrd="0" presId="urn:microsoft.com/office/officeart/2005/8/layout/orgChart1"/>
    <dgm:cxn modelId="{9DED9DAD-D77E-4453-869F-80EAFC51FF08}" type="presParOf" srcId="{16E73070-B4FA-4D4C-AC52-ED8D21C126C4}" destId="{209EA2A0-2FC8-4C66-ADB3-CFD62EB58D22}" srcOrd="0" destOrd="0" presId="urn:microsoft.com/office/officeart/2005/8/layout/orgChart1"/>
    <dgm:cxn modelId="{E58CA236-ACD4-4027-BE24-F17C8F026870}" type="presParOf" srcId="{16E73070-B4FA-4D4C-AC52-ED8D21C126C4}" destId="{4FB0ED4D-7AAE-4D38-B5B4-8A0013570DE0}" srcOrd="1" destOrd="0" presId="urn:microsoft.com/office/officeart/2005/8/layout/orgChart1"/>
    <dgm:cxn modelId="{FE498D02-D129-4A54-9CE8-D3A07C770735}" type="presParOf" srcId="{93878114-BAC8-4851-94A0-A1A8EB138F24}" destId="{DEF431C9-7B36-48F4-8E09-D5946D8F5F48}" srcOrd="1" destOrd="0" presId="urn:microsoft.com/office/officeart/2005/8/layout/orgChart1"/>
    <dgm:cxn modelId="{2F3ABC6F-EE55-42A7-9718-B794C9FB0B2E}" type="presParOf" srcId="{93878114-BAC8-4851-94A0-A1A8EB138F24}" destId="{B9F4F066-5205-4DB9-B2B8-EAD7B0160BD1}" srcOrd="2" destOrd="0" presId="urn:microsoft.com/office/officeart/2005/8/layout/orgChart1"/>
    <dgm:cxn modelId="{E1FAD72F-E1B4-4A98-8614-B1249AAE89A2}" type="presParOf" srcId="{687C0D17-A69B-403B-8E39-6F62DBBA1F20}" destId="{040FA375-1DAC-451B-9006-6D2AEC512B53}" srcOrd="2" destOrd="0" presId="urn:microsoft.com/office/officeart/2005/8/layout/orgChart1"/>
    <dgm:cxn modelId="{96FA02DA-5968-4482-B440-A097F5C1A862}" type="presParOf" srcId="{687C0D17-A69B-403B-8E39-6F62DBBA1F20}" destId="{9908327C-E772-4DE4-A1BA-1D8BA67DED2F}" srcOrd="3" destOrd="0" presId="urn:microsoft.com/office/officeart/2005/8/layout/orgChart1"/>
    <dgm:cxn modelId="{5247B3A0-6BDB-4EAA-98AC-E02FF8CAA4BB}" type="presParOf" srcId="{9908327C-E772-4DE4-A1BA-1D8BA67DED2F}" destId="{85B16AFA-392B-43FA-9AF8-BC195E6B7BA5}" srcOrd="0" destOrd="0" presId="urn:microsoft.com/office/officeart/2005/8/layout/orgChart1"/>
    <dgm:cxn modelId="{9F6CC909-B6C2-4F4A-B05F-597DF7C1C081}" type="presParOf" srcId="{85B16AFA-392B-43FA-9AF8-BC195E6B7BA5}" destId="{B3C86468-A461-40A6-99BD-FE6C9A9B679C}" srcOrd="0" destOrd="0" presId="urn:microsoft.com/office/officeart/2005/8/layout/orgChart1"/>
    <dgm:cxn modelId="{EA512811-0298-47FF-A11D-B661F5E446E2}" type="presParOf" srcId="{85B16AFA-392B-43FA-9AF8-BC195E6B7BA5}" destId="{53B9ED1B-25B0-42A4-BC16-E11BAD79C262}" srcOrd="1" destOrd="0" presId="urn:microsoft.com/office/officeart/2005/8/layout/orgChart1"/>
    <dgm:cxn modelId="{D26042E1-382F-488E-BAA5-2C436364082C}" type="presParOf" srcId="{9908327C-E772-4DE4-A1BA-1D8BA67DED2F}" destId="{530BC056-C5E3-4326-8D3D-D4821EE1EC79}" srcOrd="1" destOrd="0" presId="urn:microsoft.com/office/officeart/2005/8/layout/orgChart1"/>
    <dgm:cxn modelId="{B6B670A7-0458-465E-B251-778FC379326F}" type="presParOf" srcId="{9908327C-E772-4DE4-A1BA-1D8BA67DED2F}" destId="{FFAB007A-E6B8-4F01-A7A6-CA88F68C1D28}" srcOrd="2" destOrd="0" presId="urn:microsoft.com/office/officeart/2005/8/layout/orgChart1"/>
    <dgm:cxn modelId="{EF9D563E-EA5D-4235-9691-CB3CA2AFB141}" type="presParOf" srcId="{61D4DF08-6BEF-4A36-87AF-F23E8743765C}" destId="{BDD43676-9BDA-43CE-A922-B64CEA381F32}" srcOrd="2" destOrd="0" presId="urn:microsoft.com/office/officeart/2005/8/layout/orgChart1"/>
    <dgm:cxn modelId="{19D3DAFC-A57D-46B4-B827-1D0473305794}" type="presParOf" srcId="{81F16CB9-E699-4DDC-BB52-0CE13288B089}" destId="{A27C48AC-EF55-479D-9438-AC4DE40D52CF}" srcOrd="10" destOrd="0" presId="urn:microsoft.com/office/officeart/2005/8/layout/orgChart1"/>
    <dgm:cxn modelId="{D3F5EFDC-08C2-4ABA-B432-B4061469A846}" type="presParOf" srcId="{81F16CB9-E699-4DDC-BB52-0CE13288B089}" destId="{7F0C7B7B-5862-400B-8653-B90FCF901F9D}" srcOrd="11" destOrd="0" presId="urn:microsoft.com/office/officeart/2005/8/layout/orgChart1"/>
    <dgm:cxn modelId="{4E400D53-4126-48B7-BD68-0AEB2689534E}" type="presParOf" srcId="{7F0C7B7B-5862-400B-8653-B90FCF901F9D}" destId="{CD546E87-D748-4D55-AE20-CF11D115BCD3}" srcOrd="0" destOrd="0" presId="urn:microsoft.com/office/officeart/2005/8/layout/orgChart1"/>
    <dgm:cxn modelId="{7B500A3A-CD9F-4B8D-B152-FF34EB2F8F66}" type="presParOf" srcId="{CD546E87-D748-4D55-AE20-CF11D115BCD3}" destId="{CED667BA-B54D-4657-8704-D6286F4A8733}" srcOrd="0" destOrd="0" presId="urn:microsoft.com/office/officeart/2005/8/layout/orgChart1"/>
    <dgm:cxn modelId="{93F9F70E-ACD9-4C79-8977-65F16A5BF7BE}" type="presParOf" srcId="{CD546E87-D748-4D55-AE20-CF11D115BCD3}" destId="{8446BF87-9394-4DD5-8148-D0EAFABBFE02}" srcOrd="1" destOrd="0" presId="urn:microsoft.com/office/officeart/2005/8/layout/orgChart1"/>
    <dgm:cxn modelId="{754CEC3E-06B7-4653-87A1-22322B9A5BEB}" type="presParOf" srcId="{7F0C7B7B-5862-400B-8653-B90FCF901F9D}" destId="{F9F60311-00BF-47AF-AD27-D9B18AA2BCE2}" srcOrd="1" destOrd="0" presId="urn:microsoft.com/office/officeart/2005/8/layout/orgChart1"/>
    <dgm:cxn modelId="{98B5067B-39A5-49FD-968B-DE3AF0D500DD}" type="presParOf" srcId="{F9F60311-00BF-47AF-AD27-D9B18AA2BCE2}" destId="{DFEAFD05-4A15-4A75-9689-4D2CCC988AF9}" srcOrd="0" destOrd="0" presId="urn:microsoft.com/office/officeart/2005/8/layout/orgChart1"/>
    <dgm:cxn modelId="{92F0470D-F179-42AC-88A0-8E779BD1E8F3}" type="presParOf" srcId="{F9F60311-00BF-47AF-AD27-D9B18AA2BCE2}" destId="{ADCE448B-6CEC-405F-AC2F-96687A69CBF6}" srcOrd="1" destOrd="0" presId="urn:microsoft.com/office/officeart/2005/8/layout/orgChart1"/>
    <dgm:cxn modelId="{64DC87D8-9770-4934-B309-956BABB65966}" type="presParOf" srcId="{ADCE448B-6CEC-405F-AC2F-96687A69CBF6}" destId="{F33AEA5E-620D-419C-A9B5-11685A71DADD}" srcOrd="0" destOrd="0" presId="urn:microsoft.com/office/officeart/2005/8/layout/orgChart1"/>
    <dgm:cxn modelId="{C2CC751D-D267-4321-8901-BDFD8D8FE0D2}" type="presParOf" srcId="{F33AEA5E-620D-419C-A9B5-11685A71DADD}" destId="{0165315F-5017-48A8-A4EA-EB23A9CBFD1B}" srcOrd="0" destOrd="0" presId="urn:microsoft.com/office/officeart/2005/8/layout/orgChart1"/>
    <dgm:cxn modelId="{F73D44E7-2507-4C99-8487-DCBA084CB1C0}" type="presParOf" srcId="{F33AEA5E-620D-419C-A9B5-11685A71DADD}" destId="{C41F05EE-0767-4167-AB48-90F5166518FE}" srcOrd="1" destOrd="0" presId="urn:microsoft.com/office/officeart/2005/8/layout/orgChart1"/>
    <dgm:cxn modelId="{34F8C956-A8AC-4DB8-8A7B-EE31E35CE76A}" type="presParOf" srcId="{ADCE448B-6CEC-405F-AC2F-96687A69CBF6}" destId="{0AA47B9E-4550-4C2E-8109-9B5E23842762}" srcOrd="1" destOrd="0" presId="urn:microsoft.com/office/officeart/2005/8/layout/orgChart1"/>
    <dgm:cxn modelId="{97F6ABEE-98AD-4AA3-ADA6-D42BBD0C42DA}" type="presParOf" srcId="{ADCE448B-6CEC-405F-AC2F-96687A69CBF6}" destId="{52A39F34-A423-4079-9519-17916E27ED42}" srcOrd="2" destOrd="0" presId="urn:microsoft.com/office/officeart/2005/8/layout/orgChart1"/>
    <dgm:cxn modelId="{1890D3C0-4D91-4560-9095-145543DD3FA5}" type="presParOf" srcId="{7F0C7B7B-5862-400B-8653-B90FCF901F9D}" destId="{E66EB5EF-8DB6-490D-BAAE-E399E0F9A76A}" srcOrd="2" destOrd="0" presId="urn:microsoft.com/office/officeart/2005/8/layout/orgChart1"/>
    <dgm:cxn modelId="{0E622FCE-EF62-4DDF-A260-22E59D3C18D1}" type="presParOf" srcId="{81F16CB9-E699-4DDC-BB52-0CE13288B089}" destId="{58D00A27-55E5-4502-AD23-8BA73E06D7E3}" srcOrd="12" destOrd="0" presId="urn:microsoft.com/office/officeart/2005/8/layout/orgChart1"/>
    <dgm:cxn modelId="{70E7C389-1B92-4F10-8E56-FC5D198D1626}" type="presParOf" srcId="{81F16CB9-E699-4DDC-BB52-0CE13288B089}" destId="{0661C314-3786-4DB8-B30B-D400ED3202C3}" srcOrd="13" destOrd="0" presId="urn:microsoft.com/office/officeart/2005/8/layout/orgChart1"/>
    <dgm:cxn modelId="{22265C59-18C5-490D-A5AE-1BB58BD9B42F}" type="presParOf" srcId="{0661C314-3786-4DB8-B30B-D400ED3202C3}" destId="{60EB6FA7-015C-4F63-B1FA-CD2FF45C23C5}" srcOrd="0" destOrd="0" presId="urn:microsoft.com/office/officeart/2005/8/layout/orgChart1"/>
    <dgm:cxn modelId="{197C6764-EE62-4B77-BB53-2581ED556738}" type="presParOf" srcId="{60EB6FA7-015C-4F63-B1FA-CD2FF45C23C5}" destId="{AFB86023-1A5B-4676-B990-1065FD3F5EB0}" srcOrd="0" destOrd="0" presId="urn:microsoft.com/office/officeart/2005/8/layout/orgChart1"/>
    <dgm:cxn modelId="{4F249DD8-2479-46B2-A94F-7DF710A9DE63}" type="presParOf" srcId="{60EB6FA7-015C-4F63-B1FA-CD2FF45C23C5}" destId="{F7FBAF29-34EB-4840-8DB0-DAC8D7804C1D}" srcOrd="1" destOrd="0" presId="urn:microsoft.com/office/officeart/2005/8/layout/orgChart1"/>
    <dgm:cxn modelId="{707CCC12-3448-46F4-85EF-709F52ACCD8F}" type="presParOf" srcId="{0661C314-3786-4DB8-B30B-D400ED3202C3}" destId="{E7A0FEBB-7DC2-4480-B795-C66FA0C4A1F4}" srcOrd="1" destOrd="0" presId="urn:microsoft.com/office/officeart/2005/8/layout/orgChart1"/>
    <dgm:cxn modelId="{520326C7-5FFD-4228-B6C9-4B5AECEAF153}" type="presParOf" srcId="{E7A0FEBB-7DC2-4480-B795-C66FA0C4A1F4}" destId="{5C1EA618-23F5-4250-8643-9EEAEBBAAECC}" srcOrd="0" destOrd="0" presId="urn:microsoft.com/office/officeart/2005/8/layout/orgChart1"/>
    <dgm:cxn modelId="{8A662DEA-DE87-4243-B82B-FEA70C92C75B}" type="presParOf" srcId="{E7A0FEBB-7DC2-4480-B795-C66FA0C4A1F4}" destId="{FE199447-C917-430B-811F-716844CA225F}" srcOrd="1" destOrd="0" presId="urn:microsoft.com/office/officeart/2005/8/layout/orgChart1"/>
    <dgm:cxn modelId="{F659914A-D7D7-4A91-ADCA-F98419B6458D}" type="presParOf" srcId="{FE199447-C917-430B-811F-716844CA225F}" destId="{74AC8D38-8D31-49F5-811C-344DBD018F3A}" srcOrd="0" destOrd="0" presId="urn:microsoft.com/office/officeart/2005/8/layout/orgChart1"/>
    <dgm:cxn modelId="{4A5DFF14-65A1-451A-84D9-71A5E210F2CF}" type="presParOf" srcId="{74AC8D38-8D31-49F5-811C-344DBD018F3A}" destId="{8E387308-5884-476C-A86D-2081CBBA7F30}" srcOrd="0" destOrd="0" presId="urn:microsoft.com/office/officeart/2005/8/layout/orgChart1"/>
    <dgm:cxn modelId="{228C3208-A044-4256-931F-072103EB115B}" type="presParOf" srcId="{74AC8D38-8D31-49F5-811C-344DBD018F3A}" destId="{B15E9E50-F5DD-4999-8613-20AB8744947E}" srcOrd="1" destOrd="0" presId="urn:microsoft.com/office/officeart/2005/8/layout/orgChart1"/>
    <dgm:cxn modelId="{2ED00002-1F11-4864-BB71-B35EA846DDC4}" type="presParOf" srcId="{FE199447-C917-430B-811F-716844CA225F}" destId="{C820AAD2-E5C3-479C-BE23-A22BB52F0B97}" srcOrd="1" destOrd="0" presId="urn:microsoft.com/office/officeart/2005/8/layout/orgChart1"/>
    <dgm:cxn modelId="{DD1B99AC-68EF-45EA-9F46-2432556847CC}" type="presParOf" srcId="{FE199447-C917-430B-811F-716844CA225F}" destId="{C939D34F-7809-449F-B48B-4BC4D4131070}" srcOrd="2" destOrd="0" presId="urn:microsoft.com/office/officeart/2005/8/layout/orgChart1"/>
    <dgm:cxn modelId="{0EBB641C-3EB7-4805-A846-BBF2253E2DD8}" type="presParOf" srcId="{0661C314-3786-4DB8-B30B-D400ED3202C3}" destId="{AA19FE6E-384A-48DE-8A36-7EA05BDA2699}" srcOrd="2" destOrd="0" presId="urn:microsoft.com/office/officeart/2005/8/layout/orgChart1"/>
    <dgm:cxn modelId="{AD31DC8E-82AB-4A71-B5BE-D3D832B03053}"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948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53334" y="1944483"/>
          <a:ext cx="4704564" cy="272164"/>
        </a:xfrm>
        <a:custGeom>
          <a:avLst/>
          <a:gdLst/>
          <a:ahLst/>
          <a:cxnLst/>
          <a:rect l="0" t="0" r="0" b="0"/>
          <a:pathLst>
            <a:path>
              <a:moveTo>
                <a:pt x="0" y="0"/>
              </a:moveTo>
              <a:lnTo>
                <a:pt x="0" y="136082"/>
              </a:lnTo>
              <a:lnTo>
                <a:pt x="4704564" y="136082"/>
              </a:lnTo>
              <a:lnTo>
                <a:pt x="4704564"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71301"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53334" y="1944483"/>
          <a:ext cx="3136376" cy="272164"/>
        </a:xfrm>
        <a:custGeom>
          <a:avLst/>
          <a:gdLst/>
          <a:ahLst/>
          <a:cxnLst/>
          <a:rect l="0" t="0" r="0" b="0"/>
          <a:pathLst>
            <a:path>
              <a:moveTo>
                <a:pt x="0" y="0"/>
              </a:moveTo>
              <a:lnTo>
                <a:pt x="0" y="136082"/>
              </a:lnTo>
              <a:lnTo>
                <a:pt x="3136376" y="136082"/>
              </a:lnTo>
              <a:lnTo>
                <a:pt x="3136376"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403113"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403113"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53334" y="1944483"/>
          <a:ext cx="1568188" cy="272164"/>
        </a:xfrm>
        <a:custGeom>
          <a:avLst/>
          <a:gdLst/>
          <a:ahLst/>
          <a:cxnLst/>
          <a:rect l="0" t="0" r="0" b="0"/>
          <a:pathLst>
            <a:path>
              <a:moveTo>
                <a:pt x="0" y="0"/>
              </a:moveTo>
              <a:lnTo>
                <a:pt x="0" y="136082"/>
              </a:lnTo>
              <a:lnTo>
                <a:pt x="1568188" y="136082"/>
              </a:lnTo>
              <a:lnTo>
                <a:pt x="1568188"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4924"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7614" y="1944483"/>
          <a:ext cx="91440" cy="272164"/>
        </a:xfrm>
        <a:custGeom>
          <a:avLst/>
          <a:gdLst/>
          <a:ahLst/>
          <a:cxnLst/>
          <a:rect l="0" t="0" r="0" b="0"/>
          <a:pathLst>
            <a:path>
              <a:moveTo>
                <a:pt x="45720" y="0"/>
              </a:moveTo>
              <a:lnTo>
                <a:pt x="4572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6736"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5145" y="1944483"/>
          <a:ext cx="1568188" cy="272164"/>
        </a:xfrm>
        <a:custGeom>
          <a:avLst/>
          <a:gdLst/>
          <a:ahLst/>
          <a:cxnLst/>
          <a:rect l="0" t="0" r="0" b="0"/>
          <a:pathLst>
            <a:path>
              <a:moveTo>
                <a:pt x="1568188" y="0"/>
              </a:moveTo>
              <a:lnTo>
                <a:pt x="1568188"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8548" y="2864660"/>
          <a:ext cx="194403" cy="2436523"/>
        </a:xfrm>
        <a:custGeom>
          <a:avLst/>
          <a:gdLst/>
          <a:ahLst/>
          <a:cxnLst/>
          <a:rect l="0" t="0" r="0" b="0"/>
          <a:pathLst>
            <a:path>
              <a:moveTo>
                <a:pt x="0" y="0"/>
              </a:moveTo>
              <a:lnTo>
                <a:pt x="0" y="2436523"/>
              </a:lnTo>
              <a:lnTo>
                <a:pt x="194403" y="243652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8548"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8548"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6957" y="1944483"/>
          <a:ext cx="3136376" cy="272164"/>
        </a:xfrm>
        <a:custGeom>
          <a:avLst/>
          <a:gdLst/>
          <a:ahLst/>
          <a:cxnLst/>
          <a:rect l="0" t="0" r="0" b="0"/>
          <a:pathLst>
            <a:path>
              <a:moveTo>
                <a:pt x="3136376" y="0"/>
              </a:moveTo>
              <a:lnTo>
                <a:pt x="3136376"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359" y="2864660"/>
          <a:ext cx="194403" cy="1516347"/>
        </a:xfrm>
        <a:custGeom>
          <a:avLst/>
          <a:gdLst/>
          <a:ahLst/>
          <a:cxnLst/>
          <a:rect l="0" t="0" r="0" b="0"/>
          <a:pathLst>
            <a:path>
              <a:moveTo>
                <a:pt x="0" y="0"/>
              </a:moveTo>
              <a:lnTo>
                <a:pt x="0" y="1516347"/>
              </a:lnTo>
              <a:lnTo>
                <a:pt x="194403" y="15163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359" y="2864660"/>
          <a:ext cx="194403" cy="596170"/>
        </a:xfrm>
        <a:custGeom>
          <a:avLst/>
          <a:gdLst/>
          <a:ahLst/>
          <a:cxnLst/>
          <a:rect l="0" t="0" r="0" b="0"/>
          <a:pathLst>
            <a:path>
              <a:moveTo>
                <a:pt x="0" y="0"/>
              </a:moveTo>
              <a:lnTo>
                <a:pt x="0" y="596170"/>
              </a:lnTo>
              <a:lnTo>
                <a:pt x="194403" y="59617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769" y="1944483"/>
          <a:ext cx="4704564" cy="272164"/>
        </a:xfrm>
        <a:custGeom>
          <a:avLst/>
          <a:gdLst/>
          <a:ahLst/>
          <a:cxnLst/>
          <a:rect l="0" t="0" r="0" b="0"/>
          <a:pathLst>
            <a:path>
              <a:moveTo>
                <a:pt x="4704564" y="0"/>
              </a:moveTo>
              <a:lnTo>
                <a:pt x="4704564" y="136082"/>
              </a:lnTo>
              <a:lnTo>
                <a:pt x="0" y="136082"/>
              </a:lnTo>
              <a:lnTo>
                <a:pt x="0" y="272164"/>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14" y="1296471"/>
          <a:ext cx="10702639" cy="648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One Windows</a:t>
          </a:r>
          <a:endParaRPr lang="en-US" sz="1900" b="1" kern="1200" dirty="0"/>
        </a:p>
      </dsp:txBody>
      <dsp:txXfrm>
        <a:off x="2014" y="1296471"/>
        <a:ext cx="10702639" cy="648011"/>
      </dsp:txXfrm>
    </dsp:sp>
    <dsp:sp modelId="{52814F0A-6D45-4178-9AEC-C1B432E6511F}">
      <dsp:nvSpPr>
        <dsp:cNvPr id="0" name=""/>
        <dsp:cNvSpPr/>
      </dsp:nvSpPr>
      <dsp:spPr>
        <a:xfrm>
          <a:off x="75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Desktop</a:t>
          </a:r>
          <a:br>
            <a:rPr lang="en-US" sz="1900" b="1" kern="1200" dirty="0" smtClean="0"/>
          </a:br>
          <a:r>
            <a:rPr lang="en-US" sz="1900" b="1" kern="1200" dirty="0" smtClean="0"/>
            <a:t>SKU</a:t>
          </a:r>
          <a:endParaRPr lang="en-US" sz="1900" b="1" kern="1200" dirty="0"/>
        </a:p>
      </dsp:txBody>
      <dsp:txXfrm>
        <a:off x="757" y="2216648"/>
        <a:ext cx="1296023" cy="648011"/>
      </dsp:txXfrm>
    </dsp:sp>
    <dsp:sp modelId="{C827E59D-9864-409D-8727-5E29101BDADD}">
      <dsp:nvSpPr>
        <dsp:cNvPr id="0" name=""/>
        <dsp:cNvSpPr/>
      </dsp:nvSpPr>
      <dsp:spPr>
        <a:xfrm>
          <a:off x="32476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PC</a:t>
          </a:r>
          <a:endParaRPr lang="en-US" sz="1900" b="1" kern="1200" dirty="0"/>
        </a:p>
      </dsp:txBody>
      <dsp:txXfrm>
        <a:off x="324763" y="3136825"/>
        <a:ext cx="1296023" cy="648011"/>
      </dsp:txXfrm>
    </dsp:sp>
    <dsp:sp modelId="{C5B07D43-9EE9-4854-9D4F-E8DAF99ED14C}">
      <dsp:nvSpPr>
        <dsp:cNvPr id="0" name=""/>
        <dsp:cNvSpPr/>
      </dsp:nvSpPr>
      <dsp:spPr>
        <a:xfrm>
          <a:off x="324763"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2 in 1</a:t>
          </a:r>
          <a:endParaRPr lang="en-US" sz="1900" b="1" kern="1200" dirty="0"/>
        </a:p>
      </dsp:txBody>
      <dsp:txXfrm>
        <a:off x="324763" y="4057001"/>
        <a:ext cx="1296023" cy="648011"/>
      </dsp:txXfrm>
    </dsp:sp>
    <dsp:sp modelId="{D1B9F142-2140-4775-A9B0-17DC12813460}">
      <dsp:nvSpPr>
        <dsp:cNvPr id="0" name=""/>
        <dsp:cNvSpPr/>
      </dsp:nvSpPr>
      <dsp:spPr>
        <a:xfrm>
          <a:off x="1568945"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Mobile</a:t>
          </a:r>
          <a:br>
            <a:rPr lang="en-US" sz="1900" b="1" kern="1200" dirty="0" smtClean="0"/>
          </a:br>
          <a:r>
            <a:rPr lang="en-US" sz="1900" b="1" kern="1200" dirty="0" smtClean="0"/>
            <a:t>SKU</a:t>
          </a:r>
          <a:endParaRPr lang="en-US" sz="1900" b="1" kern="1200" dirty="0"/>
        </a:p>
      </dsp:txBody>
      <dsp:txXfrm>
        <a:off x="1568945" y="2216648"/>
        <a:ext cx="1296023" cy="648011"/>
      </dsp:txXfrm>
    </dsp:sp>
    <dsp:sp modelId="{55371FD5-665B-4201-BD8E-AF69B9DDD1CB}">
      <dsp:nvSpPr>
        <dsp:cNvPr id="0" name=""/>
        <dsp:cNvSpPr/>
      </dsp:nvSpPr>
      <dsp:spPr>
        <a:xfrm>
          <a:off x="1892951"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Tablet</a:t>
          </a:r>
          <a:endParaRPr lang="en-US" sz="1900" b="1" kern="1200" dirty="0"/>
        </a:p>
      </dsp:txBody>
      <dsp:txXfrm>
        <a:off x="1892951" y="3136825"/>
        <a:ext cx="1296023" cy="648011"/>
      </dsp:txXfrm>
    </dsp:sp>
    <dsp:sp modelId="{76560BC8-D748-4DCD-A613-3CD910968CC8}">
      <dsp:nvSpPr>
        <dsp:cNvPr id="0" name=""/>
        <dsp:cNvSpPr/>
      </dsp:nvSpPr>
      <dsp:spPr>
        <a:xfrm>
          <a:off x="1892951"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Phablet</a:t>
          </a:r>
          <a:endParaRPr lang="en-US" sz="1900" b="1" kern="1200" dirty="0"/>
        </a:p>
      </dsp:txBody>
      <dsp:txXfrm>
        <a:off x="1892951" y="4057001"/>
        <a:ext cx="1296023" cy="648011"/>
      </dsp:txXfrm>
    </dsp:sp>
    <dsp:sp modelId="{7A7C9D79-9CDD-429F-BCDF-8F5D6271BB35}">
      <dsp:nvSpPr>
        <dsp:cNvPr id="0" name=""/>
        <dsp:cNvSpPr/>
      </dsp:nvSpPr>
      <dsp:spPr>
        <a:xfrm>
          <a:off x="1892951" y="4977178"/>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Phone</a:t>
          </a:r>
          <a:endParaRPr lang="en-US" sz="1900" b="1" kern="1200" dirty="0"/>
        </a:p>
      </dsp:txBody>
      <dsp:txXfrm>
        <a:off x="1892951" y="4977178"/>
        <a:ext cx="1296023" cy="648011"/>
      </dsp:txXfrm>
    </dsp:sp>
    <dsp:sp modelId="{3BBDBC3E-68A9-4B8B-AF79-06C1BDDF1359}">
      <dsp:nvSpPr>
        <dsp:cNvPr id="0" name=""/>
        <dsp:cNvSpPr/>
      </dsp:nvSpPr>
      <dsp:spPr>
        <a:xfrm>
          <a:off x="3137134"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br>
            <a:rPr lang="en-US" sz="1900" b="1" kern="1200" dirty="0" smtClean="0"/>
          </a:br>
          <a:r>
            <a:rPr lang="en-US" sz="1900" b="1" kern="1200" dirty="0" smtClean="0"/>
            <a:t>SKU</a:t>
          </a:r>
          <a:endParaRPr lang="en-US" sz="1900" b="1" kern="1200" dirty="0"/>
        </a:p>
      </dsp:txBody>
      <dsp:txXfrm>
        <a:off x="3137134" y="2216648"/>
        <a:ext cx="1296023" cy="648011"/>
      </dsp:txXfrm>
    </dsp:sp>
    <dsp:sp modelId="{310AF326-395C-4B5A-A52C-A84139AEE262}">
      <dsp:nvSpPr>
        <dsp:cNvPr id="0" name=""/>
        <dsp:cNvSpPr/>
      </dsp:nvSpPr>
      <dsp:spPr>
        <a:xfrm>
          <a:off x="3461139"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Xbox</a:t>
          </a:r>
          <a:endParaRPr lang="en-US" sz="1900" b="1" kern="1200" dirty="0"/>
        </a:p>
      </dsp:txBody>
      <dsp:txXfrm>
        <a:off x="3461139" y="3136825"/>
        <a:ext cx="1296023" cy="648011"/>
      </dsp:txXfrm>
    </dsp:sp>
    <dsp:sp modelId="{015BFCA0-D7B4-4524-A9FC-58703D254F55}">
      <dsp:nvSpPr>
        <dsp:cNvPr id="0" name=""/>
        <dsp:cNvSpPr/>
      </dsp:nvSpPr>
      <dsp:spPr>
        <a:xfrm>
          <a:off x="4705322"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a:r>
          <a:br>
            <a:rPr lang="en-US" sz="1900" b="1" kern="1200" dirty="0" smtClean="0"/>
          </a:br>
          <a:r>
            <a:rPr lang="en-US" sz="1900" b="1" kern="1200" dirty="0" smtClean="0"/>
            <a:t>SKU</a:t>
          </a:r>
          <a:endParaRPr lang="en-US" sz="1900" b="1" kern="1200" dirty="0"/>
        </a:p>
      </dsp:txBody>
      <dsp:txXfrm>
        <a:off x="4705322" y="2216648"/>
        <a:ext cx="1296023" cy="648011"/>
      </dsp:txXfrm>
    </dsp:sp>
    <dsp:sp modelId="{577A8D08-77DF-422B-B624-039EB27CBBDD}">
      <dsp:nvSpPr>
        <dsp:cNvPr id="0" name=""/>
        <dsp:cNvSpPr/>
      </dsp:nvSpPr>
      <dsp:spPr>
        <a:xfrm>
          <a:off x="5029328"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Band</a:t>
          </a:r>
          <a:endParaRPr lang="en-US" sz="1900" b="1" kern="1200" dirty="0"/>
        </a:p>
      </dsp:txBody>
      <dsp:txXfrm>
        <a:off x="5029328" y="3136825"/>
        <a:ext cx="1296023" cy="648011"/>
      </dsp:txXfrm>
    </dsp:sp>
    <dsp:sp modelId="{130A5726-B7CB-42EA-8D96-350A2C5D77A9}">
      <dsp:nvSpPr>
        <dsp:cNvPr id="0" name=""/>
        <dsp:cNvSpPr/>
      </dsp:nvSpPr>
      <dsp:spPr>
        <a:xfrm>
          <a:off x="6273510"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err="1" smtClean="0"/>
            <a:t>IoT</a:t>
          </a:r>
          <a:r>
            <a:rPr lang="en-US" sz="1900" b="1" kern="1200" dirty="0" smtClean="0"/>
            <a:t> headless</a:t>
          </a:r>
          <a:br>
            <a:rPr lang="en-US" sz="1900" b="1" kern="1200" dirty="0" smtClean="0"/>
          </a:br>
          <a:r>
            <a:rPr lang="en-US" sz="1900" b="1" kern="1200" dirty="0" smtClean="0"/>
            <a:t>SKU</a:t>
          </a:r>
          <a:endParaRPr lang="en-US" sz="1900" b="1" kern="1200" dirty="0"/>
        </a:p>
      </dsp:txBody>
      <dsp:txXfrm>
        <a:off x="6273510" y="2216648"/>
        <a:ext cx="1296023" cy="648011"/>
      </dsp:txXfrm>
    </dsp:sp>
    <dsp:sp modelId="{209EA2A0-2FC8-4C66-ADB3-CFD62EB58D22}">
      <dsp:nvSpPr>
        <dsp:cNvPr id="0" name=""/>
        <dsp:cNvSpPr/>
      </dsp:nvSpPr>
      <dsp:spPr>
        <a:xfrm>
          <a:off x="6597516"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Raspberry Pi</a:t>
          </a:r>
          <a:endParaRPr lang="en-US" sz="1900" b="1" kern="1200" dirty="0"/>
        </a:p>
      </dsp:txBody>
      <dsp:txXfrm>
        <a:off x="6597516" y="3136825"/>
        <a:ext cx="1296023" cy="648011"/>
      </dsp:txXfrm>
    </dsp:sp>
    <dsp:sp modelId="{B3C86468-A461-40A6-99BD-FE6C9A9B679C}">
      <dsp:nvSpPr>
        <dsp:cNvPr id="0" name=""/>
        <dsp:cNvSpPr/>
      </dsp:nvSpPr>
      <dsp:spPr>
        <a:xfrm>
          <a:off x="6597516" y="4057001"/>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Home Automation</a:t>
          </a:r>
          <a:endParaRPr lang="en-US" sz="1900" b="1" kern="1200" dirty="0"/>
        </a:p>
      </dsp:txBody>
      <dsp:txXfrm>
        <a:off x="6597516" y="4057001"/>
        <a:ext cx="1296023" cy="648011"/>
      </dsp:txXfrm>
    </dsp:sp>
    <dsp:sp modelId="{CED667BA-B54D-4657-8704-D6286F4A8733}">
      <dsp:nvSpPr>
        <dsp:cNvPr id="0" name=""/>
        <dsp:cNvSpPr/>
      </dsp:nvSpPr>
      <dsp:spPr>
        <a:xfrm>
          <a:off x="7841699"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br>
            <a:rPr lang="en-US" sz="1900" b="1" kern="1200" dirty="0" smtClean="0"/>
          </a:br>
          <a:r>
            <a:rPr lang="en-US" sz="1900" b="1" kern="1200" dirty="0" smtClean="0"/>
            <a:t>SKU</a:t>
          </a:r>
          <a:endParaRPr lang="en-US" sz="1900" b="1" kern="1200" dirty="0"/>
        </a:p>
      </dsp:txBody>
      <dsp:txXfrm>
        <a:off x="7841699" y="2216648"/>
        <a:ext cx="1296023" cy="648011"/>
      </dsp:txXfrm>
    </dsp:sp>
    <dsp:sp modelId="{0165315F-5017-48A8-A4EA-EB23A9CBFD1B}">
      <dsp:nvSpPr>
        <dsp:cNvPr id="0" name=""/>
        <dsp:cNvSpPr/>
      </dsp:nvSpPr>
      <dsp:spPr>
        <a:xfrm>
          <a:off x="8165704"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Surface Hub</a:t>
          </a:r>
          <a:endParaRPr lang="en-US" sz="1900" b="1" kern="1200" dirty="0"/>
        </a:p>
      </dsp:txBody>
      <dsp:txXfrm>
        <a:off x="8165704" y="3136825"/>
        <a:ext cx="1296023" cy="648011"/>
      </dsp:txXfrm>
    </dsp:sp>
    <dsp:sp modelId="{AFB86023-1A5B-4676-B990-1065FD3F5EB0}">
      <dsp:nvSpPr>
        <dsp:cNvPr id="0" name=""/>
        <dsp:cNvSpPr/>
      </dsp:nvSpPr>
      <dsp:spPr>
        <a:xfrm>
          <a:off x="9409887" y="2216648"/>
          <a:ext cx="1296023" cy="6480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Holographic</a:t>
          </a:r>
          <a:br>
            <a:rPr lang="en-US" sz="1900" b="1" kern="1200" dirty="0" smtClean="0"/>
          </a:br>
          <a:r>
            <a:rPr lang="en-US" sz="1900" b="1" kern="1200" dirty="0" smtClean="0"/>
            <a:t>SKU</a:t>
          </a:r>
          <a:endParaRPr lang="en-US" sz="1900" b="1" kern="1200" dirty="0"/>
        </a:p>
      </dsp:txBody>
      <dsp:txXfrm>
        <a:off x="9409887" y="2216648"/>
        <a:ext cx="1296023" cy="648011"/>
      </dsp:txXfrm>
    </dsp:sp>
    <dsp:sp modelId="{8E387308-5884-476C-A86D-2081CBBA7F30}">
      <dsp:nvSpPr>
        <dsp:cNvPr id="0" name=""/>
        <dsp:cNvSpPr/>
      </dsp:nvSpPr>
      <dsp:spPr>
        <a:xfrm>
          <a:off x="9733893" y="3136825"/>
          <a:ext cx="1296023" cy="6480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b="1" kern="1200" dirty="0" smtClean="0"/>
            <a:t>HoloLens</a:t>
          </a:r>
          <a:endParaRPr lang="en-US" sz="1900" b="1" kern="1200" dirty="0"/>
        </a:p>
      </dsp:txBody>
      <dsp:txXfrm>
        <a:off x="9733893" y="3136825"/>
        <a:ext cx="1296023" cy="64801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F4C1-5AA7-44C6-8AFA-B82A8F670AC7}" type="datetimeFigureOut">
              <a:rPr lang="en-GB" smtClean="0"/>
              <a:t>17/06/2015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83BD9-5195-4298-B962-E0672DF7C7D2}" type="slidenum">
              <a:rPr lang="en-GB" smtClean="0"/>
              <a:t>‹#›</a:t>
            </a:fld>
            <a:endParaRPr lang="en-GB"/>
          </a:p>
        </p:txBody>
      </p:sp>
    </p:spTree>
    <p:extLst>
      <p:ext uri="{BB962C8B-B14F-4D97-AF65-F5344CB8AC3E}">
        <p14:creationId xmlns:p14="http://schemas.microsoft.com/office/powerpoint/2010/main" val="333414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Used to be called </a:t>
            </a:r>
            <a:r>
              <a:rPr lang="en-US" b="1" dirty="0" smtClean="0"/>
              <a:t>The Windows Application Platform</a:t>
            </a:r>
          </a:p>
          <a:p>
            <a:pPr marL="171450" indent="-171450">
              <a:buFont typeface="Arial" panose="020B0604020202020204" pitchFamily="34" charset="0"/>
              <a:buChar char="•"/>
            </a:pPr>
            <a:r>
              <a:rPr lang="en-US" dirty="0" smtClean="0"/>
              <a:t>New </a:t>
            </a:r>
            <a:r>
              <a:rPr lang="en-US" dirty="0" smtClean="0"/>
              <a:t>name is </a:t>
            </a:r>
            <a:r>
              <a:rPr lang="en-US" b="1" dirty="0" smtClean="0"/>
              <a:t>The Universal Windows </a:t>
            </a:r>
            <a:r>
              <a:rPr lang="en-US" b="1" dirty="0" smtClean="0"/>
              <a:t>Platform</a:t>
            </a:r>
            <a:endParaRPr lang="en-US" b="1" dirty="0" smtClean="0"/>
          </a:p>
        </p:txBody>
      </p:sp>
      <p:sp>
        <p:nvSpPr>
          <p:cNvPr id="4" name="Slide Number Placeholder 3"/>
          <p:cNvSpPr>
            <a:spLocks noGrp="1"/>
          </p:cNvSpPr>
          <p:nvPr>
            <p:ph type="sldNum" sz="quarter" idx="10"/>
          </p:nvPr>
        </p:nvSpPr>
        <p:spPr/>
        <p:txBody>
          <a:bodyPr/>
          <a:lstStyle/>
          <a:p>
            <a:fld id="{30E83BD9-5195-4298-B962-E0672DF7C7D2}" type="slidenum">
              <a:rPr lang="en-GB" smtClean="0"/>
              <a:t>1</a:t>
            </a:fld>
            <a:endParaRPr lang="en-GB"/>
          </a:p>
        </p:txBody>
      </p:sp>
    </p:spTree>
    <p:extLst>
      <p:ext uri="{BB962C8B-B14F-4D97-AF65-F5344CB8AC3E}">
        <p14:creationId xmlns:p14="http://schemas.microsoft.com/office/powerpoint/2010/main" val="30656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Breadth of devices / support</a:t>
            </a:r>
          </a:p>
          <a:p>
            <a:pPr defTabSz="924916">
              <a:defRPr/>
            </a:pPr>
            <a:r>
              <a:rPr lang="en-US" sz="800" dirty="0" smtClean="0"/>
              <a:t>4” phones -&gt; phablets -&gt; </a:t>
            </a:r>
            <a:r>
              <a:rPr lang="en-US" sz="800" dirty="0" err="1" smtClean="0"/>
              <a:t>labtops</a:t>
            </a:r>
            <a:r>
              <a:rPr lang="en-US" sz="800" dirty="0" smtClean="0"/>
              <a:t> -&gt; desktops</a:t>
            </a:r>
            <a:r>
              <a:rPr lang="en-US" sz="800" baseline="0" dirty="0" smtClean="0"/>
              <a:t> -&gt; Surface Hub -&gt;</a:t>
            </a:r>
            <a:r>
              <a:rPr lang="en-US" sz="800" baseline="0" dirty="0" err="1" smtClean="0"/>
              <a:t>Holograpic</a:t>
            </a:r>
            <a:r>
              <a:rPr lang="en-US" sz="800" baseline="0" dirty="0" smtClean="0"/>
              <a:t> -&gt; </a:t>
            </a:r>
            <a:r>
              <a:rPr lang="en-US" sz="800" baseline="0" dirty="0" err="1" smtClean="0"/>
              <a:t>IoT</a:t>
            </a:r>
            <a:r>
              <a:rPr lang="en-US" sz="800" baseline="0" dirty="0" smtClean="0"/>
              <a:t> devices with or without a screen</a:t>
            </a:r>
          </a:p>
          <a:p>
            <a:pPr defTabSz="924916">
              <a:defRPr/>
            </a:pPr>
            <a:r>
              <a:rPr lang="en-US" sz="800" baseline="0" dirty="0" smtClean="0"/>
              <a:t>Various </a:t>
            </a:r>
            <a:r>
              <a:rPr lang="en-US" sz="800" baseline="0" dirty="0" err="1" smtClean="0"/>
              <a:t>periphials</a:t>
            </a:r>
            <a:r>
              <a:rPr lang="en-US" sz="800" baseline="0" dirty="0" smtClean="0"/>
              <a:t> – keyboard, mouse, touch.</a:t>
            </a: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16</a:t>
            </a:fld>
            <a:endParaRPr lang="en-US" dirty="0">
              <a:solidFill>
                <a:prstClr val="black"/>
              </a:solidFill>
              <a:latin typeface="Arial"/>
            </a:endParaRPr>
          </a:p>
        </p:txBody>
      </p:sp>
    </p:spTree>
    <p:extLst>
      <p:ext uri="{BB962C8B-B14F-4D97-AF65-F5344CB8AC3E}">
        <p14:creationId xmlns:p14="http://schemas.microsoft.com/office/powerpoint/2010/main" val="124435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What</a:t>
            </a:r>
            <a:r>
              <a:rPr lang="en-US" sz="800" baseline="0" dirty="0" smtClean="0"/>
              <a:t> does this mean for the Developer?</a:t>
            </a:r>
          </a:p>
          <a:p>
            <a:r>
              <a:rPr lang="en-US" sz="800" baseline="0" dirty="0" smtClean="0"/>
              <a:t>Many products under a device family / Windows SKU</a:t>
            </a:r>
          </a:p>
          <a:p>
            <a:r>
              <a:rPr lang="en-US" sz="1600" b="1" baseline="0" dirty="0" smtClean="0"/>
              <a:t>When building an App for windows 10, you are targeting one or more of these device families (key point of session)</a:t>
            </a:r>
          </a:p>
          <a:p>
            <a:endParaRPr lang="en-US" sz="1600" b="0" baseline="0" dirty="0" smtClean="0"/>
          </a:p>
          <a:p>
            <a:r>
              <a:rPr lang="en-US" sz="1600" b="0" baseline="0" dirty="0" smtClean="0"/>
              <a:t>You are not targeting everything</a:t>
            </a:r>
          </a:p>
          <a:p>
            <a:pPr marL="285750" indent="-285750">
              <a:buFont typeface="Arial" panose="020B0604020202020204" pitchFamily="34" charset="0"/>
              <a:buChar char="•"/>
            </a:pPr>
            <a:r>
              <a:rPr lang="en-US" sz="1600" b="0" baseline="0" dirty="0" smtClean="0"/>
              <a:t>Accidental message that Developers may get is “sounds like a lot of work to get this working everywhere”</a:t>
            </a:r>
          </a:p>
          <a:p>
            <a:pPr marL="285750" indent="-285750">
              <a:buFont typeface="Arial" panose="020B0604020202020204" pitchFamily="34" charset="0"/>
              <a:buChar char="•"/>
            </a:pPr>
            <a:r>
              <a:rPr lang="en-US" sz="1600" b="0" baseline="0" dirty="0" smtClean="0"/>
              <a:t>Reality is that you will still have specific projects that you work -&gt; Build a mobile app that is accessible from our Corporate devices</a:t>
            </a:r>
          </a:p>
          <a:p>
            <a:pPr marL="285750" indent="-285750">
              <a:buFont typeface="Arial" panose="020B0604020202020204" pitchFamily="34" charset="0"/>
              <a:buChar char="•"/>
            </a:pPr>
            <a:endParaRPr lang="en-US" sz="1600" b="0" baseline="0" dirty="0" smtClean="0"/>
          </a:p>
          <a:p>
            <a:pPr marL="0" indent="0">
              <a:buFont typeface="Arial" panose="020B0604020202020204" pitchFamily="34" charset="0"/>
              <a:buNone/>
            </a:pPr>
            <a:r>
              <a:rPr lang="en-US" sz="1600" b="0" baseline="0" dirty="0" smtClean="0"/>
              <a:t>Series of services and capabilities are unified across all devices</a:t>
            </a:r>
          </a:p>
          <a:p>
            <a:pPr marL="0" indent="0">
              <a:buFont typeface="Arial" panose="020B0604020202020204" pitchFamily="34" charset="0"/>
              <a:buNone/>
            </a:pPr>
            <a:r>
              <a:rPr lang="en-US" sz="1600" b="0" baseline="0" dirty="0" smtClean="0"/>
              <a:t>Inking – everywhere… not a special API just for mobile… not a special API just for </a:t>
            </a:r>
            <a:r>
              <a:rPr lang="en-US" sz="1600" b="0" baseline="0" dirty="0" err="1" smtClean="0"/>
              <a:t>HoloLens</a:t>
            </a:r>
            <a:endParaRPr lang="en-US" sz="1600" b="0" baseline="0" dirty="0" smtClean="0"/>
          </a:p>
          <a:p>
            <a:pPr marL="0" indent="0">
              <a:buFont typeface="Arial" panose="020B0604020202020204" pitchFamily="34" charset="0"/>
              <a:buNone/>
            </a:pPr>
            <a:r>
              <a:rPr lang="en-US" sz="1600" b="0" baseline="0" dirty="0" smtClean="0"/>
              <a:t>One SDK, one API for building application across all Product Families in the UWP (Universal Windows Platform)</a:t>
            </a:r>
            <a:endParaRPr lang="en-US" sz="1600" b="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17</a:t>
            </a:fld>
            <a:endParaRPr lang="en-US">
              <a:solidFill>
                <a:prstClr val="black"/>
              </a:solidFill>
              <a:latin typeface="Arial"/>
            </a:endParaRPr>
          </a:p>
        </p:txBody>
      </p:sp>
    </p:spTree>
    <p:extLst>
      <p:ext uri="{BB962C8B-B14F-4D97-AF65-F5344CB8AC3E}">
        <p14:creationId xmlns:p14="http://schemas.microsoft.com/office/powerpoint/2010/main" val="3845690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UWP API is reliable and guaranteed</a:t>
            </a:r>
            <a:r>
              <a:rPr lang="en-US" baseline="0" dirty="0" smtClean="0"/>
              <a:t> across devices</a:t>
            </a:r>
          </a:p>
          <a:p>
            <a:r>
              <a:rPr lang="en-US" baseline="0" dirty="0" smtClean="0"/>
              <a:t>Historically, this was not true</a:t>
            </a:r>
          </a:p>
          <a:p>
            <a:pPr marL="171450" indent="-171450">
              <a:buFont typeface="Arial" panose="020B0604020202020204" pitchFamily="34" charset="0"/>
              <a:buChar char="•"/>
            </a:pPr>
            <a:r>
              <a:rPr lang="en-US" baseline="0" dirty="0" smtClean="0"/>
              <a:t>Windows Mobile had different namespaces</a:t>
            </a:r>
          </a:p>
          <a:p>
            <a:endParaRPr lang="en-US" baseline="0" dirty="0" smtClean="0"/>
          </a:p>
          <a:p>
            <a:r>
              <a:rPr lang="en-US" baseline="0" dirty="0" smtClean="0"/>
              <a:t>Notepad screenshot shows exploring API files on disk</a:t>
            </a:r>
          </a:p>
          <a:p>
            <a:pPr marL="171450" indent="-171450">
              <a:buFont typeface="Arial" panose="020B0604020202020204" pitchFamily="34" charset="0"/>
              <a:buChar char="•"/>
            </a:pPr>
            <a:r>
              <a:rPr lang="en-US" baseline="0" dirty="0" smtClean="0"/>
              <a:t>End up with a simple XML file that is the definition of the API</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API Contract is metadata that exposes underlying APIs and versions</a:t>
            </a:r>
          </a:p>
          <a:p>
            <a:pPr marL="171450" indent="-171450">
              <a:buFont typeface="Arial" panose="020B0604020202020204" pitchFamily="34" charset="0"/>
              <a:buChar char="•"/>
            </a:pPr>
            <a:r>
              <a:rPr lang="en-US" baseline="0" dirty="0" smtClean="0"/>
              <a:t>Guarantees to developer of what capability is available for use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Universal API set contains ~85 percent of what you would need to do in typical app</a:t>
            </a:r>
          </a:p>
          <a:p>
            <a:pPr marL="171450" indent="-171450">
              <a:buFont typeface="Arial" panose="020B0604020202020204" pitchFamily="34" charset="0"/>
              <a:buChar char="•"/>
            </a:pPr>
            <a:r>
              <a:rPr lang="en-US" baseline="0" dirty="0" smtClean="0"/>
              <a:t>Re-packaging of the Win RT API</a:t>
            </a:r>
          </a:p>
          <a:p>
            <a:pPr marL="171450" indent="-171450">
              <a:buFont typeface="Arial" panose="020B0604020202020204" pitchFamily="34" charset="0"/>
              <a:buChar char="•"/>
            </a:pPr>
            <a:r>
              <a:rPr lang="en-US" baseline="0" dirty="0" smtClean="0"/>
              <a:t>Good news for those that have spent the time to learn Windows 8 app development</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18</a:t>
            </a:fld>
            <a:endParaRPr lang="en-GB"/>
          </a:p>
        </p:txBody>
      </p:sp>
    </p:spTree>
    <p:extLst>
      <p:ext uri="{BB962C8B-B14F-4D97-AF65-F5344CB8AC3E}">
        <p14:creationId xmlns:p14="http://schemas.microsoft.com/office/powerpoint/2010/main" val="3453149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Targeting the Windows</a:t>
            </a:r>
            <a:r>
              <a:rPr lang="en-US" baseline="0" dirty="0" smtClean="0"/>
              <a:t> Universal Platform</a:t>
            </a:r>
          </a:p>
          <a:p>
            <a:pPr marL="171450" indent="-171450">
              <a:buFont typeface="Arial" panose="020B0604020202020204" pitchFamily="34" charset="0"/>
              <a:buChar char="•"/>
            </a:pPr>
            <a:r>
              <a:rPr lang="en-US" baseline="0" dirty="0" smtClean="0"/>
              <a:t>Not targeting </a:t>
            </a:r>
            <a:r>
              <a:rPr lang="en-US" dirty="0" smtClean="0"/>
              <a:t>Mobile</a:t>
            </a:r>
          </a:p>
          <a:p>
            <a:pPr marL="171450" indent="-171450">
              <a:buFont typeface="Arial" panose="020B0604020202020204" pitchFamily="34" charset="0"/>
              <a:buChar char="•"/>
            </a:pPr>
            <a:r>
              <a:rPr lang="en-US" dirty="0" smtClean="0"/>
              <a:t>PC</a:t>
            </a:r>
          </a:p>
          <a:p>
            <a:pPr marL="171450" indent="-171450">
              <a:buFont typeface="Arial" panose="020B0604020202020204" pitchFamily="34" charset="0"/>
              <a:buChar char="•"/>
            </a:pPr>
            <a:r>
              <a:rPr lang="en-US" dirty="0" err="1" smtClean="0"/>
              <a:t>XBox</a:t>
            </a:r>
            <a:endParaRPr lang="en-US" dirty="0" smtClean="0"/>
          </a:p>
          <a:p>
            <a:pPr marL="171450" indent="-171450">
              <a:buFont typeface="Arial" panose="020B0604020202020204" pitchFamily="34" charset="0"/>
              <a:buChar char="•"/>
            </a:pPr>
            <a:r>
              <a:rPr lang="en-US" dirty="0" smtClean="0"/>
              <a:t>Surface Hub</a:t>
            </a:r>
          </a:p>
          <a:p>
            <a:pPr marL="171450" indent="-171450">
              <a:buFont typeface="Arial" panose="020B0604020202020204" pitchFamily="34" charset="0"/>
              <a:buChar char="•"/>
            </a:pPr>
            <a:r>
              <a:rPr lang="en-US" dirty="0" err="1" smtClean="0"/>
              <a:t>HoloLens</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WUP will be continually enhanced</a:t>
            </a:r>
            <a:r>
              <a:rPr lang="en-US" baseline="0" dirty="0" smtClean="0"/>
              <a:t> / updated</a:t>
            </a:r>
          </a:p>
          <a:p>
            <a:pPr marL="171450" indent="-171450">
              <a:buFont typeface="Arial" panose="020B0604020202020204" pitchFamily="34" charset="0"/>
              <a:buChar char="•"/>
            </a:pPr>
            <a:r>
              <a:rPr lang="en-US" baseline="0" dirty="0" smtClean="0"/>
              <a:t>Target a range of versions including min and max</a:t>
            </a:r>
          </a:p>
          <a:p>
            <a:pPr marL="171450" indent="-171450">
              <a:buFont typeface="Arial" panose="020B0604020202020204" pitchFamily="34" charset="0"/>
              <a:buChar char="•"/>
            </a:pPr>
            <a:r>
              <a:rPr lang="en-US" baseline="0" dirty="0" smtClean="0"/>
              <a:t>Won’t run on versions lower than Min</a:t>
            </a:r>
          </a:p>
          <a:p>
            <a:pPr marL="171450" indent="-171450">
              <a:buFont typeface="Arial" panose="020B0604020202020204" pitchFamily="34" charset="0"/>
              <a:buChar char="•"/>
            </a:pPr>
            <a:r>
              <a:rPr lang="en-US" baseline="0" dirty="0" smtClean="0"/>
              <a:t>Tested (by developer) to work on versions up to Max</a:t>
            </a:r>
          </a:p>
          <a:p>
            <a:pPr marL="171450" indent="-171450">
              <a:buFont typeface="Arial" panose="020B0604020202020204" pitchFamily="34" charset="0"/>
              <a:buChar char="•"/>
            </a:pPr>
            <a:r>
              <a:rPr lang="en-US" baseline="0" dirty="0" smtClean="0"/>
              <a:t>Should work on versions higher than </a:t>
            </a:r>
            <a:r>
              <a:rPr lang="en-US" baseline="0" dirty="0" err="1" smtClean="0"/>
              <a:t>maxVersion</a:t>
            </a:r>
            <a:r>
              <a:rPr lang="en-US" baseline="0" dirty="0" smtClean="0"/>
              <a:t> tested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784291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Enables</a:t>
            </a:r>
            <a:r>
              <a:rPr lang="en-US" baseline="0" dirty="0" smtClean="0"/>
              <a:t> smaller and more frequent u</a:t>
            </a:r>
            <a:r>
              <a:rPr lang="en-US" dirty="0" smtClean="0"/>
              <a:t>pdates by</a:t>
            </a:r>
            <a:r>
              <a:rPr lang="en-US" baseline="0" dirty="0" smtClean="0"/>
              <a:t> the Windows team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21</a:t>
            </a:fld>
            <a:endParaRPr lang="en-GB"/>
          </a:p>
        </p:txBody>
      </p:sp>
    </p:spTree>
    <p:extLst>
      <p:ext uri="{BB962C8B-B14F-4D97-AF65-F5344CB8AC3E}">
        <p14:creationId xmlns:p14="http://schemas.microsoft.com/office/powerpoint/2010/main" val="2551155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8.1 Universal App</a:t>
            </a:r>
          </a:p>
          <a:p>
            <a:pPr marL="171450" indent="-171450">
              <a:buFont typeface="Arial" panose="020B0604020202020204" pitchFamily="34" charset="0"/>
              <a:buChar char="•"/>
            </a:pPr>
            <a:r>
              <a:rPr lang="en-US" dirty="0" smtClean="0"/>
              <a:t>Was basically a two-headed</a:t>
            </a:r>
            <a:r>
              <a:rPr lang="en-US" baseline="0" dirty="0" smtClean="0"/>
              <a:t> monster</a:t>
            </a:r>
            <a:endParaRPr lang="en-US" dirty="0" smtClean="0"/>
          </a:p>
          <a:p>
            <a:pPr marL="171450" indent="-171450">
              <a:buFont typeface="Arial" panose="020B0604020202020204" pitchFamily="34" charset="0"/>
              <a:buChar char="•"/>
            </a:pPr>
            <a:r>
              <a:rPr lang="en-US" dirty="0" smtClean="0"/>
              <a:t>You </a:t>
            </a:r>
            <a:r>
              <a:rPr lang="en-US" dirty="0" smtClean="0"/>
              <a:t>were building two application with a shared Visual Studio</a:t>
            </a:r>
            <a:r>
              <a:rPr lang="en-US" baseline="0" dirty="0" smtClean="0"/>
              <a:t> </a:t>
            </a:r>
            <a:r>
              <a:rPr lang="en-US" dirty="0" smtClean="0"/>
              <a:t>Project in the middle</a:t>
            </a:r>
          </a:p>
          <a:p>
            <a:pPr marL="171450" indent="-171450">
              <a:buFont typeface="Arial" panose="020B0604020202020204" pitchFamily="34" charset="0"/>
              <a:buChar char="•"/>
            </a:pPr>
            <a:r>
              <a:rPr lang="en-US" dirty="0" smtClean="0"/>
              <a:t>Phone specific</a:t>
            </a:r>
            <a:r>
              <a:rPr lang="en-US" baseline="0" dirty="0" smtClean="0"/>
              <a:t> binary gets compiled</a:t>
            </a:r>
          </a:p>
          <a:p>
            <a:pPr marL="171450" indent="-171450">
              <a:buFont typeface="Arial" panose="020B0604020202020204" pitchFamily="34" charset="0"/>
              <a:buChar char="•"/>
            </a:pPr>
            <a:r>
              <a:rPr lang="en-US" baseline="0" dirty="0" smtClean="0"/>
              <a:t>Desktop specific binary gets compiled</a:t>
            </a:r>
          </a:p>
          <a:p>
            <a:pPr marL="171450" indent="-171450">
              <a:buFont typeface="Arial" panose="020B0604020202020204" pitchFamily="34" charset="0"/>
              <a:buChar char="•"/>
            </a:pPr>
            <a:r>
              <a:rPr lang="en-US" baseline="0" dirty="0" smtClean="0"/>
              <a:t>Really, you had two different applications with a bunch of shared code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Windows app is a single binary that runs across everything</a:t>
            </a:r>
          </a:p>
          <a:p>
            <a:pPr marL="171450" indent="-171450">
              <a:buFont typeface="Arial" panose="020B0604020202020204" pitchFamily="34" charset="0"/>
              <a:buChar char="•"/>
            </a:pPr>
            <a:r>
              <a:rPr lang="en-US" baseline="0" dirty="0" smtClean="0"/>
              <a:t>Could theoretically write app with single binary that gets deployed to Raspberry Pi Lens 2 to </a:t>
            </a:r>
            <a:r>
              <a:rPr lang="en-US" baseline="0" dirty="0" err="1" smtClean="0"/>
              <a:t>HoloLens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22</a:t>
            </a:fld>
            <a:endParaRPr lang="en-GB"/>
          </a:p>
        </p:txBody>
      </p:sp>
    </p:spTree>
    <p:extLst>
      <p:ext uri="{BB962C8B-B14F-4D97-AF65-F5344CB8AC3E}">
        <p14:creationId xmlns:p14="http://schemas.microsoft.com/office/powerpoint/2010/main" val="46737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iOS</a:t>
            </a:r>
            <a:r>
              <a:rPr lang="en-US" baseline="0" dirty="0" smtClean="0"/>
              <a:t> Apps</a:t>
            </a:r>
          </a:p>
          <a:p>
            <a:pPr marL="171450" indent="-171450">
              <a:buFont typeface="Arial" panose="020B0604020202020204" pitchFamily="34" charset="0"/>
              <a:buChar char="•"/>
            </a:pPr>
            <a:r>
              <a:rPr lang="en-US" baseline="0" dirty="0" smtClean="0"/>
              <a:t>Two benefits – iPad and iPhone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Android</a:t>
            </a:r>
          </a:p>
          <a:p>
            <a:pPr marL="171450" indent="-171450">
              <a:buFont typeface="Arial" panose="020B0604020202020204" pitchFamily="34" charset="0"/>
              <a:buChar char="•"/>
            </a:pPr>
            <a:r>
              <a:rPr lang="en-US" baseline="0" dirty="0" smtClean="0"/>
              <a:t>Write for all “supported” devices</a:t>
            </a:r>
          </a:p>
          <a:p>
            <a:pPr marL="171450" indent="-171450">
              <a:buFont typeface="Arial" panose="020B0604020202020204" pitchFamily="34" charset="0"/>
              <a:buChar char="•"/>
            </a:pPr>
            <a:r>
              <a:rPr lang="en-US" baseline="0" dirty="0" smtClean="0"/>
              <a:t>Similar to Win 10 since you define the min version tested range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Windows 8</a:t>
            </a:r>
          </a:p>
          <a:p>
            <a:pPr marL="171450" indent="-171450">
              <a:buFont typeface="Arial" panose="020B0604020202020204" pitchFamily="34" charset="0"/>
              <a:buChar char="•"/>
            </a:pPr>
            <a:r>
              <a:rPr lang="en-US" baseline="0" dirty="0" smtClean="0"/>
              <a:t>Write for each device</a:t>
            </a:r>
          </a:p>
        </p:txBody>
      </p:sp>
      <p:sp>
        <p:nvSpPr>
          <p:cNvPr id="4" name="Slide Number Placeholder 3"/>
          <p:cNvSpPr>
            <a:spLocks noGrp="1"/>
          </p:cNvSpPr>
          <p:nvPr>
            <p:ph type="sldNum" sz="quarter" idx="10"/>
          </p:nvPr>
        </p:nvSpPr>
        <p:spPr/>
        <p:txBody>
          <a:bodyPr/>
          <a:lstStyle/>
          <a:p>
            <a:fld id="{99A1711F-A56D-4FD2-88EA-D7BF0C834806}"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43657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Blend for Visual Studio 2015 ships for free with Visual Studio</a:t>
            </a:r>
          </a:p>
          <a:p>
            <a:r>
              <a:rPr lang="en-US" dirty="0" smtClean="0"/>
              <a:t>Blen</a:t>
            </a:r>
            <a:r>
              <a:rPr lang="en-US" baseline="0" dirty="0" smtClean="0"/>
              <a:t>d has been revamped to use the Visual Studio shell</a:t>
            </a:r>
          </a:p>
          <a:p>
            <a:pPr marL="171450" indent="-171450">
              <a:buFont typeface="Arial" panose="020B0604020202020204" pitchFamily="34" charset="0"/>
              <a:buChar char="•"/>
            </a:pPr>
            <a:r>
              <a:rPr lang="en-US" baseline="0" dirty="0" smtClean="0"/>
              <a:t>Has all the relevant features of Visual Studio</a:t>
            </a:r>
          </a:p>
          <a:p>
            <a:pPr marL="171450" indent="-171450">
              <a:buFont typeface="Arial" panose="020B0604020202020204" pitchFamily="34" charset="0"/>
              <a:buChar char="•"/>
            </a:pPr>
            <a:r>
              <a:rPr lang="en-US" baseline="0" dirty="0" smtClean="0"/>
              <a:t>Full Intellisense which is new</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First demo is running on the desktop</a:t>
            </a:r>
          </a:p>
          <a:p>
            <a:pPr marL="171450" indent="-171450">
              <a:buFont typeface="Arial" panose="020B0604020202020204" pitchFamily="34" charset="0"/>
              <a:buChar char="•"/>
            </a:pPr>
            <a:r>
              <a:rPr lang="en-US" baseline="0" dirty="0" smtClean="0"/>
              <a:t>One feature of Blend is creating sample data - which has always been in Blend</a:t>
            </a:r>
          </a:p>
          <a:p>
            <a:pPr marL="171450" indent="-171450">
              <a:buFont typeface="Arial" panose="020B0604020202020204" pitchFamily="34" charset="0"/>
              <a:buChar char="•"/>
            </a:pPr>
            <a:r>
              <a:rPr lang="en-US" baseline="0" dirty="0" smtClean="0"/>
              <a:t>Sample data lets you drag and drop data onto the page</a:t>
            </a:r>
          </a:p>
          <a:p>
            <a:pPr marL="171450" indent="-171450">
              <a:buFont typeface="Arial" panose="020B0604020202020204" pitchFamily="34" charset="0"/>
              <a:buChar char="•"/>
            </a:pPr>
            <a:r>
              <a:rPr lang="en-US" baseline="0" dirty="0" smtClean="0"/>
              <a:t>List View of all chairs is displayed</a:t>
            </a:r>
          </a:p>
          <a:p>
            <a:pPr marL="171450" indent="-171450">
              <a:buFont typeface="Arial" panose="020B0604020202020204" pitchFamily="34" charset="0"/>
              <a:buChar char="•"/>
            </a:pPr>
            <a:r>
              <a:rPr lang="en-US" baseline="0" dirty="0" smtClean="0"/>
              <a:t>Can flip through Lorem Ipsum titles using a Pivot Control</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Single binary</a:t>
            </a:r>
          </a:p>
          <a:p>
            <a:pPr marL="171450" indent="-171450">
              <a:buFont typeface="Arial" panose="020B0604020202020204" pitchFamily="34" charset="0"/>
              <a:buChar char="•"/>
            </a:pPr>
            <a:r>
              <a:rPr lang="en-US" baseline="0" dirty="0" smtClean="0"/>
              <a:t>All controls are tailored by device</a:t>
            </a:r>
          </a:p>
          <a:p>
            <a:pPr marL="171450" indent="-171450">
              <a:buFont typeface="Arial" panose="020B0604020202020204" pitchFamily="34" charset="0"/>
              <a:buChar char="•"/>
            </a:pPr>
            <a:r>
              <a:rPr lang="en-US" baseline="0" dirty="0" smtClean="0"/>
              <a:t>Supports mouse and touch</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Can preview using several different emulators (</a:t>
            </a:r>
            <a:r>
              <a:rPr lang="en-US" baseline="0" dirty="0" err="1" smtClean="0"/>
              <a:t>HoloLens</a:t>
            </a:r>
            <a:r>
              <a:rPr lang="en-US" baseline="0" dirty="0" smtClean="0"/>
              <a:t>, iPhone, etc.)</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26</a:t>
            </a:fld>
            <a:endParaRPr lang="en-GB"/>
          </a:p>
        </p:txBody>
      </p:sp>
    </p:spTree>
    <p:extLst>
      <p:ext uri="{BB962C8B-B14F-4D97-AF65-F5344CB8AC3E}">
        <p14:creationId xmlns:p14="http://schemas.microsoft.com/office/powerpoint/2010/main" val="2024825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27</a:t>
            </a:fld>
            <a:endParaRPr lang="en-GB"/>
          </a:p>
        </p:txBody>
      </p:sp>
    </p:spTree>
    <p:extLst>
      <p:ext uri="{BB962C8B-B14F-4D97-AF65-F5344CB8AC3E}">
        <p14:creationId xmlns:p14="http://schemas.microsoft.com/office/powerpoint/2010/main" val="2425466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need to dumb down experience to make it run on</a:t>
            </a:r>
            <a:r>
              <a:rPr lang="en-US" baseline="0" dirty="0" smtClean="0"/>
              <a:t> all devices</a:t>
            </a:r>
          </a:p>
          <a:p>
            <a:r>
              <a:rPr lang="en-US" baseline="0" dirty="0" smtClean="0"/>
              <a:t>Device specific APIs exist</a:t>
            </a:r>
          </a:p>
          <a:p>
            <a:r>
              <a:rPr lang="en-US" baseline="0" dirty="0" err="1" smtClean="0"/>
              <a:t>XBox</a:t>
            </a:r>
            <a:r>
              <a:rPr lang="en-US" baseline="0" dirty="0" smtClean="0"/>
              <a:t> has some APIs that PC </a:t>
            </a:r>
            <a:r>
              <a:rPr lang="en-US" baseline="0" dirty="0" smtClean="0"/>
              <a:t>doesn’t</a:t>
            </a:r>
          </a:p>
          <a:p>
            <a:pPr marL="171450" indent="-171450">
              <a:buFont typeface="Arial" panose="020B0604020202020204" pitchFamily="34" charset="0"/>
              <a:buChar char="•"/>
            </a:pPr>
            <a:r>
              <a:rPr lang="en-US" baseline="0" dirty="0" smtClean="0"/>
              <a:t>Example Avatar API is only part of Xbox</a:t>
            </a:r>
          </a:p>
          <a:p>
            <a:pPr marL="171450" indent="-171450">
              <a:buFont typeface="Arial" panose="020B0604020202020204" pitchFamily="34" charset="0"/>
              <a:buChar char="•"/>
            </a:pPr>
            <a:r>
              <a:rPr lang="en-US" baseline="0" dirty="0" err="1" smtClean="0"/>
              <a:t>Holo</a:t>
            </a:r>
            <a:r>
              <a:rPr lang="en-US" baseline="0" dirty="0" smtClean="0"/>
              <a:t> </a:t>
            </a:r>
            <a:r>
              <a:rPr lang="en-US" baseline="0" dirty="0" smtClean="0"/>
              <a:t>Lens has some APIs that Raspberry Pi </a:t>
            </a:r>
            <a:r>
              <a:rPr lang="en-US" baseline="0" dirty="0" smtClean="0"/>
              <a:t>doesn’t</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Extension SDKs provide additional device specific capability</a:t>
            </a:r>
          </a:p>
          <a:p>
            <a:pPr marL="171450" indent="-171450">
              <a:buFont typeface="Arial" panose="020B0604020202020204" pitchFamily="34" charset="0"/>
              <a:buChar char="•"/>
            </a:pPr>
            <a:r>
              <a:rPr lang="en-US" baseline="0" dirty="0" smtClean="0"/>
              <a:t>Extensions don’t invalidate capability for other platforms</a:t>
            </a:r>
          </a:p>
          <a:p>
            <a:pPr marL="171450" indent="-171450">
              <a:buFont typeface="Arial" panose="020B0604020202020204" pitchFamily="34" charset="0"/>
              <a:buChar char="•"/>
            </a:pPr>
            <a:r>
              <a:rPr lang="en-US" baseline="0" dirty="0" smtClean="0"/>
              <a:t>Still one app package, have ways of adapting the application so it doesn’t break things</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28</a:t>
            </a:fld>
            <a:endParaRPr lang="en-GB"/>
          </a:p>
        </p:txBody>
      </p:sp>
    </p:spTree>
    <p:extLst>
      <p:ext uri="{BB962C8B-B14F-4D97-AF65-F5344CB8AC3E}">
        <p14:creationId xmlns:p14="http://schemas.microsoft.com/office/powerpoint/2010/main" val="490661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Enough material was provided for up to 3 days of training</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2</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Ring to Rule Them All”</a:t>
            </a:r>
            <a:endParaRPr lang="en-US" dirty="0" smtClean="0"/>
          </a:p>
        </p:txBody>
      </p:sp>
      <p:sp>
        <p:nvSpPr>
          <p:cNvPr id="4" name="Slide Number Placeholder 3"/>
          <p:cNvSpPr>
            <a:spLocks noGrp="1"/>
          </p:cNvSpPr>
          <p:nvPr>
            <p:ph type="sldNum" sz="quarter" idx="10"/>
          </p:nvPr>
        </p:nvSpPr>
        <p:spPr/>
        <p:txBody>
          <a:bodyPr/>
          <a:lstStyle/>
          <a:p>
            <a:fld id="{36DAC288-28CF-40C3-A408-271E9A37F250}" type="slidenum">
              <a:rPr lang="en-US" smtClean="0"/>
              <a:t>29</a:t>
            </a:fld>
            <a:endParaRPr lang="en-US"/>
          </a:p>
        </p:txBody>
      </p:sp>
    </p:spTree>
    <p:extLst>
      <p:ext uri="{BB962C8B-B14F-4D97-AF65-F5344CB8AC3E}">
        <p14:creationId xmlns:p14="http://schemas.microsoft.com/office/powerpoint/2010/main" val="1755256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XAML and C# are not the only way to create a Windows App</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30</a:t>
            </a:fld>
            <a:endParaRPr lang="en-GB"/>
          </a:p>
        </p:txBody>
      </p:sp>
    </p:spTree>
    <p:extLst>
      <p:ext uri="{BB962C8B-B14F-4D97-AF65-F5344CB8AC3E}">
        <p14:creationId xmlns:p14="http://schemas.microsoft.com/office/powerpoint/2010/main" val="2708496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get Apps created on Windows 10?</a:t>
            </a:r>
          </a:p>
          <a:p>
            <a:endParaRPr lang="en-US" dirty="0" smtClean="0"/>
          </a:p>
          <a:p>
            <a:r>
              <a:rPr lang="en-US" dirty="0" smtClean="0"/>
              <a:t>First</a:t>
            </a:r>
            <a:r>
              <a:rPr lang="en-US" baseline="0" dirty="0" smtClean="0"/>
              <a:t> Approach</a:t>
            </a:r>
          </a:p>
          <a:p>
            <a:pPr marL="171450" indent="-171450">
              <a:buFont typeface="Arial" panose="020B0604020202020204" pitchFamily="34" charset="0"/>
              <a:buChar char="•"/>
            </a:pPr>
            <a:r>
              <a:rPr lang="en-US" baseline="0" dirty="0" smtClean="0"/>
              <a:t>“Desktop Approach”</a:t>
            </a:r>
          </a:p>
          <a:p>
            <a:pPr marL="171450" indent="-171450">
              <a:buFont typeface="Arial" panose="020B0604020202020204" pitchFamily="34" charset="0"/>
              <a:buChar char="•"/>
            </a:pPr>
            <a:r>
              <a:rPr lang="en-US" baseline="0" dirty="0" smtClean="0"/>
              <a:t>Classic Windows Apps</a:t>
            </a:r>
          </a:p>
          <a:p>
            <a:pPr marL="171450" indent="-171450">
              <a:buFont typeface="Arial" panose="020B0604020202020204" pitchFamily="34" charset="0"/>
              <a:buChar char="•"/>
            </a:pPr>
            <a:r>
              <a:rPr lang="en-US" baseline="0" dirty="0" smtClean="0"/>
              <a:t>Still legitimate approach for making apps for PCs</a:t>
            </a:r>
          </a:p>
          <a:p>
            <a:pPr marL="171450" indent="-171450">
              <a:buFont typeface="Arial" panose="020B0604020202020204" pitchFamily="34" charset="0"/>
              <a:buChar char="•"/>
            </a:pPr>
            <a:r>
              <a:rPr lang="en-US" baseline="0" dirty="0" smtClean="0"/>
              <a:t>Can’t be distributed through Windows store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dirty="0" smtClean="0"/>
              <a:t>Universal</a:t>
            </a:r>
            <a:r>
              <a:rPr lang="en-US" baseline="0" dirty="0" smtClean="0"/>
              <a:t> Windows Platform </a:t>
            </a:r>
          </a:p>
          <a:p>
            <a:pPr marL="171450" indent="-171450">
              <a:buFont typeface="Arial" panose="020B0604020202020204" pitchFamily="34" charset="0"/>
              <a:buChar char="•"/>
            </a:pPr>
            <a:r>
              <a:rPr lang="en-US" baseline="0" dirty="0" smtClean="0"/>
              <a:t>General approach hasn’t changed since Windows 8</a:t>
            </a:r>
          </a:p>
          <a:p>
            <a:pPr marL="171450" indent="-171450">
              <a:buFont typeface="Arial" panose="020B0604020202020204" pitchFamily="34" charset="0"/>
              <a:buChar char="•"/>
            </a:pPr>
            <a:r>
              <a:rPr lang="en-US" baseline="0" dirty="0" smtClean="0"/>
              <a:t>Used to be known as </a:t>
            </a:r>
            <a:r>
              <a:rPr lang="en-US" baseline="0" dirty="0" err="1" smtClean="0"/>
              <a:t>WinRT</a:t>
            </a:r>
            <a:r>
              <a:rPr lang="en-US" baseline="0" dirty="0" smtClean="0"/>
              <a:t> apps, Modern Apps, Metro Apps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Bridging Technologies</a:t>
            </a:r>
          </a:p>
          <a:p>
            <a:pPr marL="171450" indent="-171450">
              <a:buFont typeface="Arial" panose="020B0604020202020204" pitchFamily="34" charset="0"/>
              <a:buChar char="•"/>
            </a:pPr>
            <a:r>
              <a:rPr lang="en-US" baseline="0" dirty="0" smtClean="0"/>
              <a:t>Introduced at Build</a:t>
            </a:r>
          </a:p>
          <a:p>
            <a:pPr marL="171450" indent="-171450">
              <a:buFont typeface="Arial" panose="020B0604020202020204" pitchFamily="34" charset="0"/>
              <a:buChar char="•"/>
            </a:pPr>
            <a:r>
              <a:rPr lang="en-US" baseline="0" dirty="0" smtClean="0"/>
              <a:t>Windows Apps that are built using the technologies of other platforms</a:t>
            </a:r>
          </a:p>
          <a:p>
            <a:pPr marL="171450" indent="-171450">
              <a:buFont typeface="Arial" panose="020B0604020202020204" pitchFamily="34" charset="0"/>
              <a:buChar char="•"/>
            </a:pPr>
            <a:r>
              <a:rPr lang="en-US" baseline="0" dirty="0" smtClean="0"/>
              <a:t>Developers use the skills that they know and love to write Windows Apps</a:t>
            </a:r>
          </a:p>
          <a:p>
            <a:pPr marL="171450" indent="-171450">
              <a:buFont typeface="Arial" panose="020B0604020202020204" pitchFamily="34" charset="0"/>
              <a:buChar char="•"/>
            </a:pPr>
            <a:r>
              <a:rPr lang="en-US" baseline="0" dirty="0" smtClean="0"/>
              <a:t>Apps run in a more “sandboxed” mode</a:t>
            </a:r>
          </a:p>
          <a:p>
            <a:pPr marL="171450" indent="-171450">
              <a:buFont typeface="Arial" panose="020B0604020202020204" pitchFamily="34" charset="0"/>
              <a:buChar char="•"/>
            </a:pPr>
            <a:r>
              <a:rPr lang="en-US" baseline="0" dirty="0" smtClean="0"/>
              <a:t>Easy to install and uninstall</a:t>
            </a:r>
          </a:p>
          <a:p>
            <a:pPr marL="171450" indent="-171450">
              <a:buFont typeface="Arial" panose="020B0604020202020204" pitchFamily="34" charset="0"/>
              <a:buChar char="•"/>
            </a:pPr>
            <a:r>
              <a:rPr lang="en-US" baseline="0" dirty="0" smtClean="0"/>
              <a:t>Users won’t regret installing an app… it won’t break their machine…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31</a:t>
            </a:fld>
            <a:endParaRPr lang="en-GB"/>
          </a:p>
        </p:txBody>
      </p:sp>
    </p:spTree>
    <p:extLst>
      <p:ext uri="{BB962C8B-B14F-4D97-AF65-F5344CB8AC3E}">
        <p14:creationId xmlns:p14="http://schemas.microsoft.com/office/powerpoint/2010/main" val="2509882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32</a:t>
            </a:fld>
            <a:endParaRPr lang="en-GB"/>
          </a:p>
        </p:txBody>
      </p:sp>
    </p:spTree>
    <p:extLst>
      <p:ext uri="{BB962C8B-B14F-4D97-AF65-F5344CB8AC3E}">
        <p14:creationId xmlns:p14="http://schemas.microsoft.com/office/powerpoint/2010/main" val="2631111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33</a:t>
            </a:fld>
            <a:endParaRPr lang="en-GB"/>
          </a:p>
        </p:txBody>
      </p:sp>
    </p:spTree>
    <p:extLst>
      <p:ext uri="{BB962C8B-B14F-4D97-AF65-F5344CB8AC3E}">
        <p14:creationId xmlns:p14="http://schemas.microsoft.com/office/powerpoint/2010/main" val="459829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E83BD9-5195-4298-B962-E0672DF7C7D2}" type="slidenum">
              <a:rPr lang="en-GB" smtClean="0"/>
              <a:t>34</a:t>
            </a:fld>
            <a:endParaRPr lang="en-GB"/>
          </a:p>
        </p:txBody>
      </p:sp>
    </p:spTree>
    <p:extLst>
      <p:ext uri="{BB962C8B-B14F-4D97-AF65-F5344CB8AC3E}">
        <p14:creationId xmlns:p14="http://schemas.microsoft.com/office/powerpoint/2010/main" val="3468443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37875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6/17/2015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036765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38</a:t>
            </a:fld>
            <a:endParaRPr lang="en-US"/>
          </a:p>
        </p:txBody>
      </p:sp>
    </p:spTree>
    <p:extLst>
      <p:ext uri="{BB962C8B-B14F-4D97-AF65-F5344CB8AC3E}">
        <p14:creationId xmlns:p14="http://schemas.microsoft.com/office/powerpoint/2010/main" val="3259675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40</a:t>
            </a:fld>
            <a:endParaRPr lang="en-US"/>
          </a:p>
        </p:txBody>
      </p:sp>
    </p:spTree>
    <p:extLst>
      <p:ext uri="{BB962C8B-B14F-4D97-AF65-F5344CB8AC3E}">
        <p14:creationId xmlns:p14="http://schemas.microsoft.com/office/powerpoint/2010/main" val="379291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Focus is premier native technology for building apps</a:t>
            </a:r>
            <a:r>
              <a:rPr lang="en-US" baseline="0" dirty="0" smtClean="0"/>
              <a:t> with XAML and C#</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4</a:t>
            </a:fld>
            <a:endParaRPr lang="en-GB"/>
          </a:p>
        </p:txBody>
      </p:sp>
    </p:spTree>
    <p:extLst>
      <p:ext uri="{BB962C8B-B14F-4D97-AF65-F5344CB8AC3E}">
        <p14:creationId xmlns:p14="http://schemas.microsoft.com/office/powerpoint/2010/main" val="3882365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6749EE-0623-43D7-8084-EC6C776BBF87}" type="slidenum">
              <a:rPr lang="en-US" smtClean="0"/>
              <a:t>41</a:t>
            </a:fld>
            <a:endParaRPr lang="en-US"/>
          </a:p>
        </p:txBody>
      </p:sp>
    </p:spTree>
    <p:extLst>
      <p:ext uri="{BB962C8B-B14F-4D97-AF65-F5344CB8AC3E}">
        <p14:creationId xmlns:p14="http://schemas.microsoft.com/office/powerpoint/2010/main" val="333894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Insert </a:t>
            </a:r>
            <a:r>
              <a:rPr lang="en-US" dirty="0" err="1" smtClean="0"/>
              <a:t>whah</a:t>
            </a:r>
            <a:r>
              <a:rPr lang="en-US" dirty="0" smtClean="0"/>
              <a:t> </a:t>
            </a:r>
            <a:r>
              <a:rPr lang="en-US" dirty="0" err="1" smtClean="0"/>
              <a:t>whah</a:t>
            </a:r>
            <a:r>
              <a:rPr lang="en-US" dirty="0" smtClean="0"/>
              <a:t> </a:t>
            </a:r>
            <a:r>
              <a:rPr lang="en-US" dirty="0" err="1" smtClean="0"/>
              <a:t>whah</a:t>
            </a:r>
            <a:r>
              <a:rPr lang="en-US" dirty="0" smtClean="0"/>
              <a:t> </a:t>
            </a:r>
            <a:r>
              <a:rPr lang="en-US" dirty="0" err="1" smtClean="0"/>
              <a:t>whah</a:t>
            </a:r>
            <a:r>
              <a:rPr lang="en-US" dirty="0" smtClean="0"/>
              <a:t> sound effect here</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8</a:t>
            </a:fld>
            <a:endParaRPr lang="en-GB"/>
          </a:p>
        </p:txBody>
      </p:sp>
    </p:spTree>
    <p:extLst>
      <p:ext uri="{BB962C8B-B14F-4D97-AF65-F5344CB8AC3E}">
        <p14:creationId xmlns:p14="http://schemas.microsoft.com/office/powerpoint/2010/main" val="371640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Universal Windows Platform</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11</a:t>
            </a:fld>
            <a:endParaRPr lang="en-GB"/>
          </a:p>
        </p:txBody>
      </p:sp>
    </p:spTree>
    <p:extLst>
      <p:ext uri="{BB962C8B-B14F-4D97-AF65-F5344CB8AC3E}">
        <p14:creationId xmlns:p14="http://schemas.microsoft.com/office/powerpoint/2010/main" val="331396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all starts at the very beginning… the Windows Core.</a:t>
            </a:r>
          </a:p>
          <a:p>
            <a:pPr marL="171450" indent="-171450">
              <a:buFont typeface="Arial" panose="020B0604020202020204" pitchFamily="34" charset="0"/>
              <a:buChar char="•"/>
            </a:pPr>
            <a:r>
              <a:rPr lang="en-US" dirty="0" smtClean="0"/>
              <a:t>This is the refactored common core of Windows</a:t>
            </a:r>
            <a:r>
              <a:rPr lang="en-US" baseline="0" dirty="0" smtClean="0"/>
              <a:t>.</a:t>
            </a:r>
          </a:p>
          <a:p>
            <a:pPr marL="171450" indent="-171450">
              <a:buFont typeface="Arial" panose="020B0604020202020204" pitchFamily="34" charset="0"/>
              <a:buChar char="•"/>
            </a:pPr>
            <a:r>
              <a:rPr lang="en-US" baseline="0" dirty="0" smtClean="0"/>
              <a:t>What we install on an </a:t>
            </a:r>
            <a:r>
              <a:rPr lang="en-US" baseline="0" dirty="0" err="1" smtClean="0"/>
              <a:t>iOT</a:t>
            </a:r>
            <a:r>
              <a:rPr lang="en-US" baseline="0" dirty="0" smtClean="0"/>
              <a:t> device, Internet of things, phone, desktop, </a:t>
            </a:r>
            <a:r>
              <a:rPr lang="en-US" baseline="0" dirty="0" err="1" smtClean="0"/>
              <a:t>XBox</a:t>
            </a:r>
            <a:r>
              <a:rPr lang="en-US" baseline="0" dirty="0" smtClean="0"/>
              <a:t>, big Surface Hub, holographic headset is running this Windows core</a:t>
            </a:r>
          </a:p>
          <a:p>
            <a:endParaRPr lang="en-US" baseline="0" dirty="0" err="1" smtClean="0"/>
          </a:p>
          <a:p>
            <a:r>
              <a:rPr lang="en-US" baseline="0" dirty="0" smtClean="0"/>
              <a:t>SKU is the actual product and adds functionality on top of Windows Core</a:t>
            </a:r>
          </a:p>
          <a:p>
            <a:r>
              <a:rPr lang="en-US" baseline="0" dirty="0" smtClean="0"/>
              <a:t>Fundamentally, the Operating System works the same everywhere.</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12</a:t>
            </a:fld>
            <a:endParaRPr lang="en-GB"/>
          </a:p>
        </p:txBody>
      </p:sp>
    </p:spTree>
    <p:extLst>
      <p:ext uri="{BB962C8B-B14F-4D97-AF65-F5344CB8AC3E}">
        <p14:creationId xmlns:p14="http://schemas.microsoft.com/office/powerpoint/2010/main" val="1205067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Purple boxes (currently seven) are discreet device</a:t>
            </a:r>
            <a:r>
              <a:rPr lang="en-US" baseline="0" dirty="0" smtClean="0"/>
              <a:t> families and provide the f</a:t>
            </a:r>
            <a:r>
              <a:rPr lang="en-US" dirty="0" smtClean="0"/>
              <a:t>oundation for future products.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or more products fall under each device family.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Everything from D</a:t>
            </a:r>
            <a:r>
              <a:rPr lang="en-US" dirty="0" smtClean="0"/>
              <a:t>esktops to</a:t>
            </a:r>
            <a:r>
              <a:rPr lang="en-US" baseline="0" dirty="0" smtClean="0"/>
              <a:t> $30 </a:t>
            </a:r>
            <a:r>
              <a:rPr lang="en-US" dirty="0" smtClean="0"/>
              <a:t>Raspberry</a:t>
            </a:r>
            <a:r>
              <a:rPr lang="en-US" baseline="0" dirty="0" smtClean="0"/>
              <a:t> Pi devices run Windows 10 – same core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13</a:t>
            </a:fld>
            <a:endParaRPr lang="en-GB"/>
          </a:p>
        </p:txBody>
      </p:sp>
    </p:spTree>
    <p:extLst>
      <p:ext uri="{BB962C8B-B14F-4D97-AF65-F5344CB8AC3E}">
        <p14:creationId xmlns:p14="http://schemas.microsoft.com/office/powerpoint/2010/main" val="3623151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now, </a:t>
            </a:r>
            <a:r>
              <a:rPr lang="en-US" dirty="0" err="1" smtClean="0"/>
              <a:t>HoloLens</a:t>
            </a:r>
            <a:r>
              <a:rPr lang="en-US" dirty="0" smtClean="0"/>
              <a:t> is the only product built under the Holographic</a:t>
            </a:r>
            <a:r>
              <a:rPr lang="en-US" baseline="0" dirty="0" smtClean="0"/>
              <a:t> SKU</a:t>
            </a:r>
          </a:p>
          <a:p>
            <a:r>
              <a:rPr lang="en-US" baseline="0" dirty="0" smtClean="0"/>
              <a:t>Going forward, Microsoft </a:t>
            </a:r>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t>14</a:t>
            </a:fld>
            <a:endParaRPr lang="en-GB"/>
          </a:p>
        </p:txBody>
      </p:sp>
    </p:spTree>
    <p:extLst>
      <p:ext uri="{BB962C8B-B14F-4D97-AF65-F5344CB8AC3E}">
        <p14:creationId xmlns:p14="http://schemas.microsoft.com/office/powerpoint/2010/main" val="420560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Phone 7 released</a:t>
            </a:r>
            <a:r>
              <a:rPr lang="en-US" baseline="0" dirty="0" smtClean="0"/>
              <a:t> in 2012</a:t>
            </a:r>
          </a:p>
          <a:p>
            <a:pPr marL="171450" indent="-171450">
              <a:buFont typeface="Arial" panose="020B0604020202020204" pitchFamily="34" charset="0"/>
              <a:buChar char="•"/>
            </a:pPr>
            <a:r>
              <a:rPr lang="en-US" baseline="0" dirty="0" smtClean="0"/>
              <a:t>Windows Phone 7, Windows Mobile, Xbox 360 all had completely different operating systems</a:t>
            </a:r>
          </a:p>
          <a:p>
            <a:pPr marL="171450" indent="-171450">
              <a:buFont typeface="Arial" panose="020B0604020202020204" pitchFamily="34" charset="0"/>
              <a:buChar char="•"/>
            </a:pPr>
            <a:r>
              <a:rPr lang="en-US" dirty="0" smtClean="0"/>
              <a:t>Had commonalities but different branch</a:t>
            </a:r>
            <a:r>
              <a:rPr lang="en-US" baseline="0" dirty="0" smtClean="0"/>
              <a:t> of Windows family (ex: PC, </a:t>
            </a:r>
            <a:r>
              <a:rPr lang="en-US" baseline="0" dirty="0" err="1" smtClean="0"/>
              <a:t>XBox</a:t>
            </a:r>
            <a:r>
              <a:rPr lang="en-US" baseline="0" dirty="0" smtClean="0"/>
              <a:t>, etc.)</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Phone 7 to Windows Phone 8 converged the OS kernel</a:t>
            </a:r>
          </a:p>
          <a:p>
            <a:pPr marL="171450" indent="-171450">
              <a:buFont typeface="Arial" panose="020B0604020202020204" pitchFamily="34" charset="0"/>
              <a:buChar char="•"/>
            </a:pPr>
            <a:r>
              <a:rPr lang="en-US" baseline="0" dirty="0" smtClean="0"/>
              <a:t>Major step forward</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8.1 and Windows Phone 8.1 converged the App Model</a:t>
            </a:r>
          </a:p>
          <a:p>
            <a:pPr marL="171450" indent="-171450">
              <a:buFont typeface="Arial" panose="020B0604020202020204" pitchFamily="34" charset="0"/>
              <a:buChar char="•"/>
            </a:pPr>
            <a:r>
              <a:rPr lang="en-US" baseline="0" dirty="0" smtClean="0"/>
              <a:t>Huge for app development</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Windows 10 is final piece</a:t>
            </a:r>
          </a:p>
          <a:p>
            <a:pPr marL="171450" indent="-171450">
              <a:buFont typeface="Arial" panose="020B0604020202020204" pitchFamily="34" charset="0"/>
              <a:buChar char="•"/>
            </a:pPr>
            <a:r>
              <a:rPr lang="en-US" baseline="0" dirty="0" smtClean="0"/>
              <a:t>Unified core AND app platform</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15</a:t>
            </a:fld>
            <a:endParaRPr lang="en-US"/>
          </a:p>
        </p:txBody>
      </p:sp>
    </p:spTree>
    <p:extLst>
      <p:ext uri="{BB962C8B-B14F-4D97-AF65-F5344CB8AC3E}">
        <p14:creationId xmlns:p14="http://schemas.microsoft.com/office/powerpoint/2010/main" val="3290369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
        <p:nvSpPr>
          <p:cNvPr id="35" name="Subtitle 2"/>
          <p:cNvSpPr>
            <a:spLocks noGrp="1"/>
          </p:cNvSpPr>
          <p:nvPr>
            <p:ph type="subTitle" idx="1" hasCustomPrompt="1"/>
          </p:nvPr>
        </p:nvSpPr>
        <p:spPr>
          <a:xfrm>
            <a:off x="728296" y="3431828"/>
            <a:ext cx="7608765" cy="2238552"/>
          </a:xfrm>
        </p:spPr>
        <p:txBody>
          <a:bodyPr/>
          <a:lstStyle>
            <a:lvl1pPr marL="0" indent="0" algn="l">
              <a:spcBef>
                <a:spcPts val="800"/>
              </a:spcBef>
              <a:buNone/>
              <a:defRPr sz="3733">
                <a:solidFill>
                  <a:schemeClr val="bg1"/>
                </a:solidFill>
                <a:latin typeface="+mj-lt"/>
              </a:defRPr>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560090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264486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53320801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5970565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043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2021698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915896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8" cy="1698798"/>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487728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588135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Review</a:t>
            </a:r>
            <a:endParaRPr lang="en-US" dirty="0"/>
          </a:p>
        </p:txBody>
      </p:sp>
    </p:spTree>
    <p:extLst>
      <p:ext uri="{BB962C8B-B14F-4D97-AF65-F5344CB8AC3E}">
        <p14:creationId xmlns:p14="http://schemas.microsoft.com/office/powerpoint/2010/main" val="18575386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29"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77"/>
              <a:endParaRPr lang="en-US" sz="1867">
                <a:solidFill>
                  <a:prstClr val="white"/>
                </a:solidFill>
              </a:endParaRPr>
            </a:p>
          </p:txBody>
        </p:sp>
      </p:grpSp>
      <p:sp>
        <p:nvSpPr>
          <p:cNvPr id="16" name="Text Box 3"/>
          <p:cNvSpPr txBox="1">
            <a:spLocks noChangeArrowheads="1"/>
          </p:cNvSpPr>
          <p:nvPr/>
        </p:nvSpPr>
        <p:spPr bwMode="blackWhite">
          <a:xfrm>
            <a:off x="273051" y="5983783"/>
            <a:ext cx="10974388" cy="603435"/>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67"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267"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7380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3"/>
            <a:ext cx="11685588" cy="5653087"/>
          </a:xfrm>
        </p:spPr>
        <p:txBody>
          <a:bodyPr/>
          <a:lstStyle>
            <a:lvl2pPr marL="457200" indent="-222250">
              <a:buFont typeface="+mj-lt"/>
              <a:buAutoNum type="arabicPeriod"/>
              <a:defRPr sz="2400"/>
            </a:lvl2pPr>
            <a:lvl3pPr marL="692150" indent="-227013">
              <a:defRPr sz="2400"/>
            </a:lvl3pPr>
            <a:lvl4pPr marL="1149350" indent="-227013">
              <a:defRPr sz="2400"/>
            </a:lvl4pPr>
            <a:lvl5pPr marL="1606550" indent="-227013">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39" y="237067"/>
            <a:ext cx="11653523" cy="982133"/>
          </a:xfrm>
          <a:prstGeom prst="rect">
            <a:avLst/>
          </a:prstGeom>
        </p:spPr>
        <p:txBody>
          <a:bodyPr vert="horz" lIns="137160" tIns="109728" rIns="137160" bIns="10972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2524599731"/>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460652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12774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9168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MICROSOFT CONFIDENTIAL</a:t>
            </a:r>
          </a:p>
        </p:txBody>
      </p:sp>
    </p:spTree>
    <p:extLst>
      <p:ext uri="{BB962C8B-B14F-4D97-AF65-F5344CB8AC3E}">
        <p14:creationId xmlns:p14="http://schemas.microsoft.com/office/powerpoint/2010/main" val="130267494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73737"/>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05215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09080836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185781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3581669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8544143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623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19" name="Content Placeholder 18"/>
          <p:cNvSpPr>
            <a:spLocks noGrp="1"/>
          </p:cNvSpPr>
          <p:nvPr>
            <p:ph sz="quarter" idx="10" hasCustomPrompt="1"/>
          </p:nvPr>
        </p:nvSpPr>
        <p:spPr>
          <a:xfrm>
            <a:off x="10158413" y="6378575"/>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59"/>
            <a:ext cx="2832186"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DEMO</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97993436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67449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
        <p:nvSpPr>
          <p:cNvPr id="36" name="Content Placeholder 35"/>
          <p:cNvSpPr>
            <a:spLocks noGrp="1"/>
          </p:cNvSpPr>
          <p:nvPr>
            <p:ph sz="quarter" idx="11" hasCustomPrompt="1"/>
          </p:nvPr>
        </p:nvSpPr>
        <p:spPr>
          <a:xfrm>
            <a:off x="703263" y="5721273"/>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7" y="3567659"/>
            <a:ext cx="1822807" cy="1218795"/>
          </a:xfrm>
          <a:prstGeom prst="rect">
            <a:avLst/>
          </a:prstGeom>
          <a:noFill/>
        </p:spPr>
        <p:txBody>
          <a:bodyPr wrap="none" lIns="137160" tIns="109728" rIns="137160" bIns="109728" rtlCol="0">
            <a:spAutoFit/>
          </a:bodyPr>
          <a:lstStyle/>
          <a:p>
            <a:pPr>
              <a:lnSpc>
                <a:spcPct val="90000"/>
              </a:lnSpc>
              <a:spcBef>
                <a:spcPts val="600"/>
              </a:spcBef>
            </a:pPr>
            <a:r>
              <a:rPr lang="en-US" sz="7200" dirty="0" smtClean="0">
                <a:solidFill>
                  <a:schemeClr val="bg1"/>
                </a:solidFill>
              </a:rPr>
              <a:t>LAB</a:t>
            </a:r>
          </a:p>
        </p:txBody>
      </p:sp>
      <p:sp>
        <p:nvSpPr>
          <p:cNvPr id="20" name="Title 1"/>
          <p:cNvSpPr>
            <a:spLocks noGrp="1"/>
          </p:cNvSpPr>
          <p:nvPr>
            <p:ph type="ctrTitle" hasCustomPrompt="1"/>
          </p:nvPr>
        </p:nvSpPr>
        <p:spPr>
          <a:xfrm>
            <a:off x="720342" y="736517"/>
            <a:ext cx="10751313" cy="2695311"/>
          </a:xfrm>
        </p:spPr>
        <p:txBody>
          <a:bodyPr anchor="b" anchorCtr="0">
            <a:noAutofit/>
          </a:bodyPr>
          <a:lstStyle>
            <a:lvl1pPr algn="l">
              <a:defRPr sz="7200">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2035840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2" y="3813716"/>
            <a:ext cx="8237697" cy="2497874"/>
          </a:xfrm>
          <a:prstGeom prst="rect">
            <a:avLst/>
          </a:prstGeom>
        </p:spPr>
      </p:pic>
    </p:spTree>
    <p:extLst>
      <p:ext uri="{BB962C8B-B14F-4D97-AF65-F5344CB8AC3E}">
        <p14:creationId xmlns:p14="http://schemas.microsoft.com/office/powerpoint/2010/main" val="22568779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1"/>
            <a:ext cx="11637012" cy="960199"/>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en-US" sz="1867">
                <a:solidFill>
                  <a:srgbClr val="737373"/>
                </a:solidFill>
              </a:endParaRPr>
            </a:p>
          </p:txBody>
        </p:sp>
      </p:grpSp>
    </p:spTree>
    <p:extLst>
      <p:ext uri="{BB962C8B-B14F-4D97-AF65-F5344CB8AC3E}">
        <p14:creationId xmlns:p14="http://schemas.microsoft.com/office/powerpoint/2010/main" val="6982874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4674766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4" y="1204913"/>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8035724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50"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200" lvl="1" indent="-222250">
              <a:buFont typeface="+mj-lt"/>
              <a:buAutoNum type="arabicPeriod"/>
            </a:pPr>
            <a:r>
              <a:rPr lang="en-US" dirty="0" smtClean="0"/>
              <a:t>Second level</a:t>
            </a:r>
          </a:p>
          <a:p>
            <a:pPr marL="692150" lvl="2" indent="-227013"/>
            <a:r>
              <a:rPr lang="en-US" dirty="0" smtClean="0"/>
              <a:t>Third level</a:t>
            </a:r>
          </a:p>
          <a:p>
            <a:pPr marL="1149350" lvl="3" indent="-227013"/>
            <a:r>
              <a:rPr lang="en-US" dirty="0" smtClean="0"/>
              <a:t>Fourth level</a:t>
            </a:r>
          </a:p>
          <a:p>
            <a:pPr marL="1606550" lvl="4" indent="-227013"/>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414658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39" y="205487"/>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39"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6"/>
          <p:cNvSpPr txBox="1">
            <a:spLocks/>
          </p:cNvSpPr>
          <p:nvPr/>
        </p:nvSpPr>
        <p:spPr>
          <a:xfrm>
            <a:off x="10529456" y="6520542"/>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34278754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Lst>
  <p:transition>
    <p:fade/>
  </p:transition>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microsoftvirtualacademy.com/training-courses/a-developers-guide-to-windows-10"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21.png"/><Relationship Id="rId3" Type="http://schemas.openxmlformats.org/officeDocument/2006/relationships/image" Target="../media/image27.png"/><Relationship Id="rId21" Type="http://schemas.openxmlformats.org/officeDocument/2006/relationships/image" Target="../media/image45.png"/><Relationship Id="rId34" Type="http://schemas.openxmlformats.org/officeDocument/2006/relationships/image" Target="../media/image16.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15.png"/><Relationship Id="rId38" Type="http://schemas.openxmlformats.org/officeDocument/2006/relationships/image" Target="../media/image20.png"/><Relationship Id="rId2" Type="http://schemas.openxmlformats.org/officeDocument/2006/relationships/notesSlide" Target="../notesSlides/notesSlide11.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14.png"/><Relationship Id="rId37" Type="http://schemas.openxmlformats.org/officeDocument/2006/relationships/image" Target="../media/image19.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23.jpeg"/><Relationship Id="rId36" Type="http://schemas.openxmlformats.org/officeDocument/2006/relationships/image" Target="../media/image18.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22.png"/><Relationship Id="rId30" Type="http://schemas.openxmlformats.org/officeDocument/2006/relationships/image" Target="../media/image26.png"/><Relationship Id="rId35"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hyperlink" Target="http://bit.ly/1F4GF2g" TargetMode="External"/><Relationship Id="rId4" Type="http://schemas.openxmlformats.org/officeDocument/2006/relationships/hyperlink" Target="http://bit.ly/1pH8dU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bit.ly/1BOZZ2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dev.windows.com/" TargetMode="External"/><Relationship Id="rId7" Type="http://schemas.openxmlformats.org/officeDocument/2006/relationships/hyperlink" Target="http://www.microsoftvirtualacademy.com/training-courses/a-developers-guide-to-windows-10" TargetMode="External"/><Relationship Id="rId2" Type="http://schemas.openxmlformats.org/officeDocument/2006/relationships/hyperlink" Target="http://msdn.microsoft.com/" TargetMode="Externa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hyperlink" Target="http://microsoftvirtualacademy.com/" TargetMode="External"/><Relationship Id="rId4" Type="http://schemas.openxmlformats.org/officeDocument/2006/relationships/hyperlink" Target="http://msevents.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Developers Guide to Windows 10</a:t>
            </a:r>
          </a:p>
        </p:txBody>
      </p:sp>
      <p:sp>
        <p:nvSpPr>
          <p:cNvPr id="3" name="Subtitle 2"/>
          <p:cNvSpPr>
            <a:spLocks noGrp="1"/>
          </p:cNvSpPr>
          <p:nvPr>
            <p:ph type="subTitle" idx="1"/>
          </p:nvPr>
        </p:nvSpPr>
        <p:spPr>
          <a:xfrm>
            <a:off x="728296" y="3431828"/>
            <a:ext cx="10358804" cy="2238552"/>
          </a:xfrm>
        </p:spPr>
        <p:txBody>
          <a:bodyPr/>
          <a:lstStyle/>
          <a:p>
            <a:r>
              <a:rPr lang="en-US" sz="5400" dirty="0" smtClean="0"/>
              <a:t>CTSPUG Debrief</a:t>
            </a:r>
          </a:p>
          <a:p>
            <a:endParaRPr lang="en-US" dirty="0"/>
          </a:p>
        </p:txBody>
      </p:sp>
      <p:sp>
        <p:nvSpPr>
          <p:cNvPr id="4" name="Rectangle 3"/>
          <p:cNvSpPr/>
          <p:nvPr/>
        </p:nvSpPr>
        <p:spPr>
          <a:xfrm>
            <a:off x="167763" y="5758046"/>
            <a:ext cx="4511748" cy="923330"/>
          </a:xfrm>
          <a:prstGeom prst="rect">
            <a:avLst/>
          </a:prstGeom>
        </p:spPr>
        <p:txBody>
          <a:bodyPr wrap="none">
            <a:spAutoFit/>
          </a:bodyPr>
          <a:lstStyle/>
          <a:p>
            <a:r>
              <a:rPr lang="en-US" sz="5400" b="1" dirty="0">
                <a:solidFill>
                  <a:schemeClr val="bg2">
                    <a:lumMod val="90000"/>
                  </a:schemeClr>
                </a:solidFill>
              </a:rPr>
              <a:t>Chris LaQuerre</a:t>
            </a:r>
          </a:p>
        </p:txBody>
      </p:sp>
    </p:spTree>
    <p:extLst>
      <p:ext uri="{BB962C8B-B14F-4D97-AF65-F5344CB8AC3E}">
        <p14:creationId xmlns:p14="http://schemas.microsoft.com/office/powerpoint/2010/main" val="2778220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Virtual Academy</a:t>
            </a:r>
            <a:endParaRPr lang="en-US" dirty="0"/>
          </a:p>
        </p:txBody>
      </p:sp>
      <p:sp>
        <p:nvSpPr>
          <p:cNvPr id="3" name="Text Placeholder 2"/>
          <p:cNvSpPr>
            <a:spLocks noGrp="1"/>
          </p:cNvSpPr>
          <p:nvPr>
            <p:ph type="body" sz="quarter" idx="10"/>
          </p:nvPr>
        </p:nvSpPr>
        <p:spPr>
          <a:xfrm>
            <a:off x="257174" y="1204913"/>
            <a:ext cx="11338560" cy="5653087"/>
          </a:xfrm>
        </p:spPr>
        <p:txBody>
          <a:bodyPr/>
          <a:lstStyle/>
          <a:p>
            <a:r>
              <a:rPr lang="en-US" b="0" dirty="0"/>
              <a:t>A Developer's Guide to Windows </a:t>
            </a:r>
            <a:r>
              <a:rPr lang="en-US" b="0" dirty="0" smtClean="0"/>
              <a:t>10 available for free through MVA</a:t>
            </a:r>
          </a:p>
          <a:p>
            <a:pPr>
              <a:spcBef>
                <a:spcPts val="0"/>
              </a:spcBef>
            </a:pPr>
            <a:r>
              <a:rPr lang="en-US" b="0" dirty="0">
                <a:hlinkClick r:id="rId2"/>
              </a:rPr>
              <a:t>http://</a:t>
            </a:r>
            <a:r>
              <a:rPr lang="en-US" b="0" dirty="0" smtClean="0">
                <a:hlinkClick r:id="rId2"/>
              </a:rPr>
              <a:t>www.microsoftvirtualacademy.com/training-courses/a-developers-guide-to-windows-10</a:t>
            </a:r>
            <a:endParaRPr lang="en-US" b="0" dirty="0" smtClean="0"/>
          </a:p>
          <a:p>
            <a:pPr>
              <a:spcBef>
                <a:spcPts val="3600"/>
              </a:spcBef>
            </a:pPr>
            <a:r>
              <a:rPr lang="en-US" b="0" dirty="0" smtClean="0"/>
              <a:t>22 modules with 20+ hours of (free) training</a:t>
            </a:r>
          </a:p>
          <a:p>
            <a:pPr>
              <a:spcBef>
                <a:spcPts val="3600"/>
              </a:spcBef>
            </a:pPr>
            <a:r>
              <a:rPr lang="en-US" b="0" dirty="0" smtClean="0"/>
              <a:t>This 30 minute session is based on the first module</a:t>
            </a:r>
            <a:endParaRPr lang="en-US" b="0" dirty="0"/>
          </a:p>
          <a:p>
            <a:endParaRPr lang="en-US" dirty="0"/>
          </a:p>
        </p:txBody>
      </p:sp>
    </p:spTree>
    <p:extLst>
      <p:ext uri="{BB962C8B-B14F-4D97-AF65-F5344CB8AC3E}">
        <p14:creationId xmlns:p14="http://schemas.microsoft.com/office/powerpoint/2010/main" val="130786196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Title 3"/>
          <p:cNvSpPr>
            <a:spLocks noGrp="1"/>
          </p:cNvSpPr>
          <p:nvPr>
            <p:ph type="ctrTitle"/>
          </p:nvPr>
        </p:nvSpPr>
        <p:spPr>
          <a:xfrm>
            <a:off x="0" y="2579601"/>
            <a:ext cx="5647787" cy="1698798"/>
          </a:xfrm>
          <a:solidFill>
            <a:srgbClr val="5C2D91">
              <a:alpha val="50196"/>
            </a:srgbClr>
          </a:solidFill>
        </p:spPr>
        <p:txBody>
          <a:bodyPr/>
          <a:lstStyle/>
          <a:p>
            <a:r>
              <a:rPr lang="en-US" dirty="0" smtClean="0"/>
              <a:t>Introducing </a:t>
            </a:r>
            <a:br>
              <a:rPr lang="en-US" dirty="0" smtClean="0"/>
            </a:br>
            <a:r>
              <a:rPr lang="en-US" dirty="0" smtClean="0"/>
              <a:t>the UWP</a:t>
            </a:r>
            <a:endParaRPr lang="en-US" dirty="0"/>
          </a:p>
        </p:txBody>
      </p:sp>
    </p:spTree>
    <p:extLst>
      <p:ext uri="{BB962C8B-B14F-4D97-AF65-F5344CB8AC3E}">
        <p14:creationId xmlns:p14="http://schemas.microsoft.com/office/powerpoint/2010/main" val="69585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Core</a:t>
            </a:r>
            <a:endParaRPr lang="en-US" dirty="0"/>
          </a:p>
        </p:txBody>
      </p:sp>
      <p:sp>
        <p:nvSpPr>
          <p:cNvPr id="4" name="Content Placeholder 3"/>
          <p:cNvSpPr>
            <a:spLocks noGrp="1"/>
          </p:cNvSpPr>
          <p:nvPr>
            <p:ph type="body" sz="quarter" idx="10"/>
          </p:nvPr>
        </p:nvSpPr>
        <p:spPr/>
        <p:txBody>
          <a:bodyPr/>
          <a:lstStyle/>
          <a:p>
            <a:r>
              <a:rPr lang="en-US" dirty="0" smtClean="0"/>
              <a:t>The refactored common core</a:t>
            </a:r>
          </a:p>
          <a:p>
            <a:pPr lvl="1"/>
            <a:r>
              <a:rPr lang="en-US" dirty="0" smtClean="0"/>
              <a:t>One hardware platform</a:t>
            </a:r>
          </a:p>
          <a:p>
            <a:pPr lvl="1"/>
            <a:r>
              <a:rPr lang="en-US" dirty="0" smtClean="0"/>
              <a:t>Universal hardware driver</a:t>
            </a:r>
          </a:p>
          <a:p>
            <a:pPr lvl="1"/>
            <a:r>
              <a:rPr lang="en-US" dirty="0" smtClean="0"/>
              <a:t>Standard network and I/O</a:t>
            </a:r>
            <a:endParaRPr lang="en-US" dirty="0"/>
          </a:p>
        </p:txBody>
      </p:sp>
      <p:grpSp>
        <p:nvGrpSpPr>
          <p:cNvPr id="15" name="Group 14"/>
          <p:cNvGrpSpPr/>
          <p:nvPr/>
        </p:nvGrpSpPr>
        <p:grpSpPr>
          <a:xfrm>
            <a:off x="7025833" y="3530278"/>
            <a:ext cx="4567320" cy="2656513"/>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br>
                <a:rPr lang="en-US" sz="2000" dirty="0" smtClean="0"/>
              </a:br>
              <a:r>
                <a:rPr lang="en-US" sz="1400" dirty="0" smtClean="0"/>
                <a:t>SKU</a:t>
              </a:r>
              <a:endParaRPr lang="en-US" sz="2000" dirty="0" smtClean="0"/>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br>
                <a:rPr lang="en-US" sz="2000" dirty="0" smtClean="0"/>
              </a:br>
              <a:r>
                <a:rPr lang="en-US" sz="1400" dirty="0" smtClean="0"/>
                <a:t>SKU</a:t>
              </a:r>
              <a:endParaRPr lang="en-US" sz="2000" dirty="0" smtClean="0"/>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br>
                <a:rPr lang="en-US" sz="2000" dirty="0" smtClean="0"/>
              </a:br>
              <a:r>
                <a:rPr lang="en-US" sz="1400" dirty="0" smtClean="0"/>
                <a:t>SKU</a:t>
              </a:r>
              <a:endParaRPr lang="en-US" sz="2000" dirty="0" smtClean="0"/>
            </a:p>
          </p:txBody>
        </p:sp>
      </p:grpSp>
      <p:sp>
        <p:nvSpPr>
          <p:cNvPr id="16" name="Chevron 15"/>
          <p:cNvSpPr/>
          <p:nvPr/>
        </p:nvSpPr>
        <p:spPr>
          <a:xfrm>
            <a:off x="6096000" y="4455390"/>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4037747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50448053"/>
              </p:ext>
            </p:extLst>
          </p:nvPr>
        </p:nvGraphicFramePr>
        <p:xfrm>
          <a:off x="580663" y="0"/>
          <a:ext cx="11030674" cy="6921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38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579601"/>
            <a:ext cx="11637012" cy="1698798"/>
          </a:xfrm>
        </p:spPr>
        <p:txBody>
          <a:bodyPr/>
          <a:lstStyle/>
          <a:p>
            <a:r>
              <a:rPr lang="en-GB" dirty="0"/>
              <a:t>Each </a:t>
            </a:r>
            <a:r>
              <a:rPr lang="en-GB" dirty="0" smtClean="0"/>
              <a:t>family </a:t>
            </a:r>
            <a:r>
              <a:rPr lang="en-GB" dirty="0"/>
              <a:t>adds </a:t>
            </a:r>
            <a:r>
              <a:rPr lang="en-GB" dirty="0" smtClean="0"/>
              <a:t>features </a:t>
            </a:r>
            <a:br>
              <a:rPr lang="en-GB" dirty="0" smtClean="0"/>
            </a:br>
            <a:r>
              <a:rPr lang="en-GB" dirty="0" smtClean="0"/>
              <a:t>to </a:t>
            </a:r>
            <a:r>
              <a:rPr lang="en-GB" dirty="0"/>
              <a:t>the </a:t>
            </a:r>
            <a:r>
              <a:rPr lang="en-GB" dirty="0" smtClean="0"/>
              <a:t>one it inherits</a:t>
            </a:r>
            <a:endParaRPr lang="en-US" dirty="0"/>
          </a:p>
        </p:txBody>
      </p:sp>
    </p:spTree>
    <p:extLst>
      <p:ext uri="{BB962C8B-B14F-4D97-AF65-F5344CB8AC3E}">
        <p14:creationId xmlns:p14="http://schemas.microsoft.com/office/powerpoint/2010/main" val="122422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6790" y="4585823"/>
            <a:ext cx="1593540" cy="429236"/>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32703" y="1876366"/>
            <a:ext cx="1618075" cy="46431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8006" fontAlgn="base">
              <a:lnSpc>
                <a:spcPct val="90000"/>
              </a:lnSpc>
              <a:spcBef>
                <a:spcPct val="0"/>
              </a:spcBef>
              <a:spcAft>
                <a:spcPts val="400"/>
              </a:spcAft>
            </a:pPr>
            <a:r>
              <a:rPr lang="en-US" sz="1467" dirty="0">
                <a:solidFill>
                  <a:schemeClr val="tx1"/>
                </a:solidFill>
                <a:ea typeface="Segoe UI" pitchFamily="34" charset="0"/>
                <a:cs typeface="Segoe UI" pitchFamily="34" charset="0"/>
              </a:rPr>
              <a:t>Unified core </a:t>
            </a:r>
            <a:br>
              <a:rPr lang="en-US" sz="1467" dirty="0">
                <a:solidFill>
                  <a:schemeClr val="tx1"/>
                </a:solidFill>
                <a:ea typeface="Segoe UI" pitchFamily="34" charset="0"/>
                <a:cs typeface="Segoe UI" pitchFamily="34" charset="0"/>
              </a:rPr>
            </a:br>
            <a:r>
              <a:rPr lang="en-US" sz="1467"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smtClean="0"/>
              <a:t>The convergence journey</a:t>
            </a:r>
            <a:endParaRPr lang="en-US" dirty="0"/>
          </a:p>
        </p:txBody>
      </p:sp>
      <p:sp>
        <p:nvSpPr>
          <p:cNvPr id="3" name="Rectangle 2"/>
          <p:cNvSpPr/>
          <p:nvPr/>
        </p:nvSpPr>
        <p:spPr bwMode="auto">
          <a:xfrm>
            <a:off x="9347397" y="3415582"/>
            <a:ext cx="2844604" cy="18277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7033" y="3396234"/>
            <a:ext cx="2682260" cy="21029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78147" y="3396235"/>
            <a:ext cx="4964759" cy="20595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10" y="1539158"/>
            <a:ext cx="1231692" cy="29250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9556" y="5258005"/>
            <a:ext cx="1286107" cy="29882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6375" y="3396236"/>
            <a:ext cx="2377231" cy="19268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1901" y="1683990"/>
            <a:ext cx="1227835" cy="74002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697" y="4100336"/>
            <a:ext cx="559073" cy="414197"/>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5353" y="2427506"/>
            <a:ext cx="5593151"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37305" y="4519523"/>
            <a:ext cx="4209731" cy="1134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1996" y="5445951"/>
            <a:ext cx="3334952"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7.5</a:t>
            </a:r>
            <a:endParaRPr lang="en-US" sz="2400" dirty="0">
              <a:gradFill>
                <a:gsLst>
                  <a:gs pos="2917">
                    <a:srgbClr val="000000"/>
                  </a:gs>
                  <a:gs pos="30000">
                    <a:srgbClr val="000000"/>
                  </a:gs>
                </a:gsLst>
                <a:lin ang="5400000" scaled="0"/>
              </a:gradFill>
              <a:latin typeface="Segoe UI Light"/>
            </a:endParaRPr>
          </a:p>
        </p:txBody>
      </p:sp>
      <p:sp>
        <p:nvSpPr>
          <p:cNvPr id="14" name="TextBox 13"/>
          <p:cNvSpPr txBox="1"/>
          <p:nvPr/>
        </p:nvSpPr>
        <p:spPr>
          <a:xfrm>
            <a:off x="2269607" y="4614764"/>
            <a:ext cx="3362264"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a:t>
            </a:r>
            <a:endParaRPr lang="en-US" sz="2400" dirty="0">
              <a:gradFill>
                <a:gsLst>
                  <a:gs pos="2917">
                    <a:srgbClr val="000000"/>
                  </a:gs>
                  <a:gs pos="30000">
                    <a:srgbClr val="000000"/>
                  </a:gs>
                </a:gsLst>
                <a:lin ang="5400000" scaled="0"/>
              </a:gradFill>
            </a:endParaRPr>
          </a:p>
        </p:txBody>
      </p:sp>
      <p:sp>
        <p:nvSpPr>
          <p:cNvPr id="15" name="TextBox 14"/>
          <p:cNvSpPr txBox="1"/>
          <p:nvPr/>
        </p:nvSpPr>
        <p:spPr>
          <a:xfrm>
            <a:off x="7020239" y="4181043"/>
            <a:ext cx="1755987" cy="992601"/>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Phone 8.1</a:t>
            </a:r>
            <a:endParaRPr lang="en-US" sz="2400" dirty="0">
              <a:gradFill>
                <a:gsLst>
                  <a:gs pos="2917">
                    <a:srgbClr val="000000"/>
                  </a:gs>
                  <a:gs pos="30000">
                    <a:srgbClr val="000000"/>
                  </a:gs>
                </a:gsLst>
                <a:lin ang="5400000" scaled="0"/>
              </a:gradFill>
            </a:endParaRPr>
          </a:p>
        </p:txBody>
      </p:sp>
      <p:sp>
        <p:nvSpPr>
          <p:cNvPr id="16" name="TextBox 15"/>
          <p:cNvSpPr txBox="1"/>
          <p:nvPr/>
        </p:nvSpPr>
        <p:spPr>
          <a:xfrm>
            <a:off x="2556076" y="2936969"/>
            <a:ext cx="190040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a:t>
            </a:r>
            <a:endParaRPr lang="en-US" sz="2400" dirty="0">
              <a:gradFill>
                <a:gsLst>
                  <a:gs pos="2917">
                    <a:srgbClr val="000000"/>
                  </a:gs>
                  <a:gs pos="30000">
                    <a:srgbClr val="000000"/>
                  </a:gs>
                </a:gsLst>
                <a:lin ang="5400000" scaled="0"/>
              </a:gradFill>
            </a:endParaRPr>
          </a:p>
        </p:txBody>
      </p:sp>
      <p:sp>
        <p:nvSpPr>
          <p:cNvPr id="17" name="TextBox 16"/>
          <p:cNvSpPr txBox="1"/>
          <p:nvPr/>
        </p:nvSpPr>
        <p:spPr>
          <a:xfrm>
            <a:off x="2234563" y="1781795"/>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One</a:t>
            </a:r>
            <a:endParaRPr lang="en-US" sz="2400" dirty="0">
              <a:gradFill>
                <a:gsLst>
                  <a:gs pos="2917">
                    <a:srgbClr val="000000"/>
                  </a:gs>
                  <a:gs pos="30000">
                    <a:srgbClr val="000000"/>
                  </a:gs>
                </a:gsLst>
                <a:lin ang="5400000" scaled="0"/>
              </a:gradFill>
            </a:endParaRPr>
          </a:p>
        </p:txBody>
      </p:sp>
      <p:sp>
        <p:nvSpPr>
          <p:cNvPr id="18" name="TextBox 17"/>
          <p:cNvSpPr txBox="1"/>
          <p:nvPr/>
        </p:nvSpPr>
        <p:spPr>
          <a:xfrm>
            <a:off x="7787684" y="5458366"/>
            <a:ext cx="3372555"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on Devices</a:t>
            </a:r>
            <a:endParaRPr lang="en-US" sz="2400" dirty="0">
              <a:gradFill>
                <a:gsLst>
                  <a:gs pos="2917">
                    <a:srgbClr val="000000"/>
                  </a:gs>
                  <a:gs pos="30000">
                    <a:srgbClr val="000000"/>
                  </a:gs>
                </a:gsLst>
                <a:lin ang="5400000" scaled="0"/>
              </a:gradFill>
            </a:endParaRPr>
          </a:p>
        </p:txBody>
      </p:sp>
      <p:sp>
        <p:nvSpPr>
          <p:cNvPr id="19" name="TextBox 18"/>
          <p:cNvSpPr txBox="1"/>
          <p:nvPr/>
        </p:nvSpPr>
        <p:spPr>
          <a:xfrm>
            <a:off x="1089524" y="1091567"/>
            <a:ext cx="1755987"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Xbox 360</a:t>
            </a:r>
            <a:endParaRPr lang="en-US" sz="2400" dirty="0">
              <a:gradFill>
                <a:gsLst>
                  <a:gs pos="2917">
                    <a:srgbClr val="000000"/>
                  </a:gs>
                  <a:gs pos="30000">
                    <a:srgbClr val="000000"/>
                  </a:gs>
                </a:gsLst>
                <a:lin ang="5400000" scaled="0"/>
              </a:gradFill>
              <a:latin typeface="Segoe UI Light"/>
            </a:endParaRPr>
          </a:p>
        </p:txBody>
      </p:sp>
      <p:sp>
        <p:nvSpPr>
          <p:cNvPr id="20" name="Oval 19"/>
          <p:cNvSpPr/>
          <p:nvPr/>
        </p:nvSpPr>
        <p:spPr>
          <a:xfrm>
            <a:off x="1089525" y="1548017"/>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cxnSp>
        <p:nvCxnSpPr>
          <p:cNvPr id="21" name="Straight Connector 20"/>
          <p:cNvCxnSpPr>
            <a:endCxn id="22" idx="1"/>
          </p:cNvCxnSpPr>
          <p:nvPr/>
        </p:nvCxnSpPr>
        <p:spPr>
          <a:xfrm>
            <a:off x="8068505" y="2427505"/>
            <a:ext cx="1278892" cy="887259"/>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7397" y="3219802"/>
            <a:ext cx="2844604" cy="189924"/>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7395" y="3604211"/>
            <a:ext cx="2844605" cy="192008"/>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8309" y="3797405"/>
            <a:ext cx="2583692" cy="19200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2868" y="3700215"/>
            <a:ext cx="854525" cy="396013"/>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6375" y="4096227"/>
            <a:ext cx="1266493" cy="342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86316" y="4541068"/>
            <a:ext cx="1150989" cy="85272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89525" y="5258005"/>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29" name="Rounded Rectangle 28"/>
          <p:cNvSpPr/>
          <p:nvPr/>
        </p:nvSpPr>
        <p:spPr bwMode="auto">
          <a:xfrm>
            <a:off x="2349985" y="2236728"/>
            <a:ext cx="350827" cy="24988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4799" y="2302279"/>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1" name="Oval 30"/>
          <p:cNvSpPr/>
          <p:nvPr/>
        </p:nvSpPr>
        <p:spPr>
          <a:xfrm>
            <a:off x="2394799"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2" name="Oval 31"/>
          <p:cNvSpPr/>
          <p:nvPr/>
        </p:nvSpPr>
        <p:spPr>
          <a:xfrm>
            <a:off x="2394027" y="4394595"/>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3" name="Rounded Rectangle 32"/>
          <p:cNvSpPr/>
          <p:nvPr/>
        </p:nvSpPr>
        <p:spPr bwMode="auto">
          <a:xfrm>
            <a:off x="7082016" y="3334517"/>
            <a:ext cx="350827" cy="957615"/>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6830" y="3380026"/>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5" name="Oval 34"/>
          <p:cNvSpPr/>
          <p:nvPr/>
        </p:nvSpPr>
        <p:spPr>
          <a:xfrm>
            <a:off x="7126057" y="3981313"/>
            <a:ext cx="261199" cy="26119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36" name="TextBox 35"/>
          <p:cNvSpPr txBox="1"/>
          <p:nvPr/>
        </p:nvSpPr>
        <p:spPr>
          <a:xfrm>
            <a:off x="6568145" y="2785618"/>
            <a:ext cx="2181900" cy="697200"/>
          </a:xfrm>
          <a:prstGeom prst="rect">
            <a:avLst/>
          </a:prstGeom>
          <a:noFill/>
        </p:spPr>
        <p:txBody>
          <a:bodyPr wrap="square" lIns="248695" tIns="198956" rIns="248695" bIns="198956" rtlCol="0">
            <a:spAutoFit/>
          </a:bodyPr>
          <a:lstStyle/>
          <a:p>
            <a:pPr>
              <a:lnSpc>
                <a:spcPct val="90000"/>
              </a:lnSpc>
              <a:spcBef>
                <a:spcPts val="816"/>
              </a:spcBef>
            </a:pPr>
            <a:r>
              <a:rPr lang="en-US" sz="2133" dirty="0">
                <a:gradFill>
                  <a:gsLst>
                    <a:gs pos="2917">
                      <a:srgbClr val="000000"/>
                    </a:gs>
                    <a:gs pos="30000">
                      <a:srgbClr val="000000"/>
                    </a:gs>
                  </a:gsLst>
                  <a:lin ang="5400000" scaled="0"/>
                </a:gradFill>
                <a:latin typeface="Segoe UI Light"/>
              </a:rPr>
              <a:t>Windows 8.1</a:t>
            </a:r>
            <a:endParaRPr lang="en-US" sz="2400" dirty="0">
              <a:gradFill>
                <a:gsLst>
                  <a:gs pos="2917">
                    <a:srgbClr val="000000"/>
                  </a:gs>
                  <a:gs pos="30000">
                    <a:srgbClr val="000000"/>
                  </a:gs>
                </a:gsLst>
                <a:lin ang="5400000" scaled="0"/>
              </a:gradFill>
            </a:endParaRPr>
          </a:p>
        </p:txBody>
      </p:sp>
      <p:cxnSp>
        <p:nvCxnSpPr>
          <p:cNvPr id="37" name="Straight Connector 36"/>
          <p:cNvCxnSpPr/>
          <p:nvPr/>
        </p:nvCxnSpPr>
        <p:spPr>
          <a:xfrm flipV="1">
            <a:off x="7646332" y="3882785"/>
            <a:ext cx="2188544" cy="1832376"/>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689111" y="2796475"/>
            <a:ext cx="2087919" cy="1807851"/>
            <a:chOff x="9983396" y="3917289"/>
            <a:chExt cx="2702585" cy="2340067"/>
          </a:xfrm>
        </p:grpSpPr>
        <p:grpSp>
          <p:nvGrpSpPr>
            <p:cNvPr id="39" name="Group 31"/>
            <p:cNvGrpSpPr/>
            <p:nvPr/>
          </p:nvGrpSpPr>
          <p:grpSpPr>
            <a:xfrm>
              <a:off x="9983396" y="3917289"/>
              <a:ext cx="2702585" cy="2340067"/>
              <a:chOff x="7084195" y="1381850"/>
              <a:chExt cx="2026939" cy="1755050"/>
            </a:xfrm>
          </p:grpSpPr>
          <p:sp>
            <p:nvSpPr>
              <p:cNvPr id="41"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rgbClr val="FFFFFF"/>
                  </a:solidFill>
                </a:endParaRPr>
              </a:p>
            </p:txBody>
          </p:sp>
          <p:sp>
            <p:nvSpPr>
              <p:cNvPr id="42" name="TextBox 35"/>
              <p:cNvSpPr txBox="1"/>
              <p:nvPr/>
            </p:nvSpPr>
            <p:spPr>
              <a:xfrm>
                <a:off x="7084195" y="2488390"/>
                <a:ext cx="2026939" cy="242018"/>
              </a:xfrm>
              <a:prstGeom prst="rect">
                <a:avLst/>
              </a:prstGeom>
              <a:noFill/>
            </p:spPr>
            <p:txBody>
              <a:bodyPr wrap="square" lIns="0" tIns="0" rIns="0" bIns="0" rtlCol="0">
                <a:spAutoFit/>
              </a:bodyPr>
              <a:lstStyle/>
              <a:p>
                <a:pPr algn="ctr">
                  <a:lnSpc>
                    <a:spcPct val="90000"/>
                  </a:lnSpc>
                </a:pPr>
                <a:r>
                  <a:rPr lang="en-US"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743498" y="4257716"/>
              <a:ext cx="1102136" cy="1043615"/>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Oval 42"/>
          <p:cNvSpPr/>
          <p:nvPr/>
        </p:nvSpPr>
        <p:spPr>
          <a:xfrm>
            <a:off x="7525936" y="5556833"/>
            <a:ext cx="304849" cy="304849"/>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err="1">
              <a:solidFill>
                <a:srgbClr val="FFFFFF"/>
              </a:solidFill>
            </a:endParaRPr>
          </a:p>
        </p:txBody>
      </p:sp>
      <p:sp>
        <p:nvSpPr>
          <p:cNvPr id="44" name="Line Callout 1 (Accent Bar) 43"/>
          <p:cNvSpPr/>
          <p:nvPr/>
        </p:nvSpPr>
        <p:spPr bwMode="auto">
          <a:xfrm>
            <a:off x="480138" y="2432877"/>
            <a:ext cx="1404935" cy="559371"/>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3210" y="3776602"/>
            <a:ext cx="1404935" cy="42923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Converged</a:t>
            </a:r>
          </a:p>
          <a:p>
            <a:pPr algn="r" defTabSz="1268006" fontAlgn="base">
              <a:lnSpc>
                <a:spcPct val="90000"/>
              </a:lnSpc>
              <a:spcBef>
                <a:spcPct val="0"/>
              </a:spcBef>
              <a:spcAft>
                <a:spcPct val="0"/>
              </a:spcAft>
            </a:pPr>
            <a:r>
              <a:rPr lang="en-US" sz="1467"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3548967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2185" y="623527"/>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Phone</a:t>
            </a:r>
          </a:p>
        </p:txBody>
      </p:sp>
      <p:sp>
        <p:nvSpPr>
          <p:cNvPr id="40" name="TextBox 39"/>
          <p:cNvSpPr txBox="1"/>
          <p:nvPr/>
        </p:nvSpPr>
        <p:spPr>
          <a:xfrm>
            <a:off x="2595372" y="623527"/>
            <a:ext cx="116553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Small </a:t>
            </a:r>
            <a:r>
              <a:rPr lang="en-US" sz="1568" dirty="0" smtClean="0">
                <a:solidFill>
                  <a:srgbClr val="4F4F4F"/>
                </a:solidFill>
                <a:cs typeface="Segoe UI" panose="020B0502040204020203" pitchFamily="34" charset="0"/>
              </a:rPr>
              <a:t>Tablet</a:t>
            </a:r>
            <a:endParaRPr lang="en-US" sz="1568" dirty="0">
              <a:solidFill>
                <a:srgbClr val="4F4F4F"/>
              </a:solidFill>
              <a:cs typeface="Segoe UI" panose="020B0502040204020203" pitchFamily="34" charset="0"/>
            </a:endParaRPr>
          </a:p>
        </p:txBody>
      </p:sp>
      <p:sp>
        <p:nvSpPr>
          <p:cNvPr id="41" name="TextBox 40"/>
          <p:cNvSpPr txBox="1"/>
          <p:nvPr/>
        </p:nvSpPr>
        <p:spPr>
          <a:xfrm>
            <a:off x="5775782" y="406352"/>
            <a:ext cx="1968751" cy="43435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8" dirty="0">
                <a:solidFill>
                  <a:srgbClr val="4F4F4F"/>
                </a:solidFill>
              </a:rPr>
              <a:t>2-in-1s</a:t>
            </a:r>
            <a:br>
              <a:rPr lang="en-US" sz="1568" dirty="0">
                <a:solidFill>
                  <a:srgbClr val="4F4F4F"/>
                </a:solidFill>
              </a:rPr>
            </a:br>
            <a:r>
              <a:rPr lang="en-US" sz="1568" dirty="0">
                <a:solidFill>
                  <a:srgbClr val="4F4F4F"/>
                </a:solidFill>
              </a:rPr>
              <a:t>(Tablet or Laptop)</a:t>
            </a:r>
          </a:p>
        </p:txBody>
      </p:sp>
      <p:sp>
        <p:nvSpPr>
          <p:cNvPr id="42" name="TextBox 41"/>
          <p:cNvSpPr txBox="1"/>
          <p:nvPr/>
        </p:nvSpPr>
        <p:spPr>
          <a:xfrm>
            <a:off x="9689813" y="406352"/>
            <a:ext cx="1919945"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Desktops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&amp; All-in-Ones</a:t>
            </a:r>
          </a:p>
        </p:txBody>
      </p:sp>
      <p:sp>
        <p:nvSpPr>
          <p:cNvPr id="44" name="TextBox 43"/>
          <p:cNvSpPr txBox="1"/>
          <p:nvPr/>
        </p:nvSpPr>
        <p:spPr>
          <a:xfrm>
            <a:off x="1471847" y="623527"/>
            <a:ext cx="84178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Phablet</a:t>
            </a:r>
          </a:p>
        </p:txBody>
      </p:sp>
      <p:sp>
        <p:nvSpPr>
          <p:cNvPr id="48" name="TextBox 47"/>
          <p:cNvSpPr txBox="1"/>
          <p:nvPr/>
        </p:nvSpPr>
        <p:spPr>
          <a:xfrm>
            <a:off x="3836815" y="623527"/>
            <a:ext cx="1946060"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smtClean="0">
                <a:solidFill>
                  <a:srgbClr val="4F4F4F"/>
                </a:solidFill>
                <a:cs typeface="Segoe UI" panose="020B0502040204020203" pitchFamily="34" charset="0"/>
              </a:rPr>
              <a:t>Large Tablet</a:t>
            </a:r>
            <a:endParaRPr lang="en-US" sz="1568" dirty="0">
              <a:solidFill>
                <a:srgbClr val="4F4F4F"/>
              </a:solidFill>
              <a:cs typeface="Segoe UI" panose="020B0502040204020203" pitchFamily="34" charset="0"/>
            </a:endParaRPr>
          </a:p>
        </p:txBody>
      </p:sp>
      <p:sp>
        <p:nvSpPr>
          <p:cNvPr id="49" name="TextBox 48"/>
          <p:cNvSpPr txBox="1"/>
          <p:nvPr/>
        </p:nvSpPr>
        <p:spPr>
          <a:xfrm>
            <a:off x="8259990" y="406352"/>
            <a:ext cx="954581" cy="434350"/>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Classic </a:t>
            </a:r>
            <a:br>
              <a:rPr lang="en-US" sz="1568" dirty="0">
                <a:solidFill>
                  <a:srgbClr val="4F4F4F"/>
                </a:solidFill>
                <a:cs typeface="Segoe UI" panose="020B0502040204020203" pitchFamily="34" charset="0"/>
              </a:rPr>
            </a:br>
            <a:r>
              <a:rPr lang="en-US" sz="1568" dirty="0">
                <a:solidFill>
                  <a:srgbClr val="4F4F4F"/>
                </a:solidFill>
                <a:cs typeface="Segoe UI" panose="020B0502040204020203" pitchFamily="34" charset="0"/>
              </a:rPr>
              <a:t>Laptop</a:t>
            </a: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6024389" y="929516"/>
            <a:ext cx="1548552" cy="9849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1739" y="929516"/>
            <a:ext cx="1526022" cy="1122656"/>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545" y="929516"/>
            <a:ext cx="1498600" cy="958121"/>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091" y="929516"/>
            <a:ext cx="870079" cy="668096"/>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294" y="929516"/>
            <a:ext cx="595589" cy="580053"/>
          </a:xfrm>
          <a:prstGeom prst="rect">
            <a:avLst/>
          </a:prstGeom>
        </p:spPr>
      </p:pic>
      <p:pic>
        <p:nvPicPr>
          <p:cNvPr id="37"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746006" y="929516"/>
            <a:ext cx="853043" cy="849703"/>
          </a:xfrm>
          <a:prstGeom prst="rect">
            <a:avLst/>
          </a:prstGeom>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8011658" y="929516"/>
            <a:ext cx="1578245" cy="1016751"/>
          </a:xfrm>
          <a:prstGeom prst="rect">
            <a:avLst/>
          </a:prstGeom>
        </p:spPr>
      </p:pic>
      <p:sp>
        <p:nvSpPr>
          <p:cNvPr id="21" name="TextBox 20"/>
          <p:cNvSpPr txBox="1"/>
          <p:nvPr/>
        </p:nvSpPr>
        <p:spPr>
          <a:xfrm>
            <a:off x="5434737" y="4097254"/>
            <a:ext cx="666429"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Xbox</a:t>
            </a:r>
          </a:p>
        </p:txBody>
      </p:sp>
      <p:sp>
        <p:nvSpPr>
          <p:cNvPr id="22" name="TextBox 21"/>
          <p:cNvSpPr txBox="1"/>
          <p:nvPr/>
        </p:nvSpPr>
        <p:spPr>
          <a:xfrm>
            <a:off x="9894739" y="4097254"/>
            <a:ext cx="1225835"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IoT</a:t>
            </a:r>
          </a:p>
        </p:txBody>
      </p:sp>
      <p:sp>
        <p:nvSpPr>
          <p:cNvPr id="23" name="TextBox 22"/>
          <p:cNvSpPr txBox="1"/>
          <p:nvPr/>
        </p:nvSpPr>
        <p:spPr>
          <a:xfrm>
            <a:off x="2064412" y="4097254"/>
            <a:ext cx="1143403"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Surface Hub</a:t>
            </a:r>
          </a:p>
        </p:txBody>
      </p:sp>
      <p:grpSp>
        <p:nvGrpSpPr>
          <p:cNvPr id="24" name="Xbox"/>
          <p:cNvGrpSpPr/>
          <p:nvPr/>
        </p:nvGrpSpPr>
        <p:grpSpPr bwMode="ltGray">
          <a:xfrm>
            <a:off x="4776383" y="4361421"/>
            <a:ext cx="1991309" cy="1432638"/>
            <a:chOff x="8610991" y="1992417"/>
            <a:chExt cx="3186889" cy="2292792"/>
          </a:xfrm>
        </p:grpSpPr>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199585" y="4368464"/>
            <a:ext cx="2873059" cy="1752816"/>
          </a:xfrm>
          <a:prstGeom prst="rect">
            <a:avLst/>
          </a:prstGeom>
        </p:spPr>
      </p:pic>
      <p:grpSp>
        <p:nvGrpSpPr>
          <p:cNvPr id="45" name="Group 44"/>
          <p:cNvGrpSpPr/>
          <p:nvPr/>
        </p:nvGrpSpPr>
        <p:grpSpPr>
          <a:xfrm>
            <a:off x="9964674" y="4365284"/>
            <a:ext cx="1094313" cy="620214"/>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316071" y="4359813"/>
            <a:ext cx="2197632" cy="867225"/>
          </a:xfrm>
          <a:prstGeom prst="rect">
            <a:avLst/>
          </a:prstGeom>
          <a:noFill/>
          <a:ln>
            <a:noFill/>
          </a:ln>
        </p:spPr>
      </p:pic>
      <p:sp>
        <p:nvSpPr>
          <p:cNvPr id="54" name="TextBox 53"/>
          <p:cNvSpPr txBox="1"/>
          <p:nvPr/>
        </p:nvSpPr>
        <p:spPr>
          <a:xfrm>
            <a:off x="7860651" y="4097254"/>
            <a:ext cx="1108471" cy="217175"/>
          </a:xfrm>
          <a:prstGeom prst="rect">
            <a:avLst/>
          </a:prstGeom>
          <a:noFill/>
        </p:spPr>
        <p:txBody>
          <a:bodyPr wrap="square" lIns="0" tIns="0" rIns="0" bIns="0" rtlCol="0">
            <a:spAutoFit/>
          </a:bodyPr>
          <a:lstStyle/>
          <a:p>
            <a:pPr algn="ctr" defTabSz="896068">
              <a:lnSpc>
                <a:spcPct val="90000"/>
              </a:lnSpc>
              <a:spcAft>
                <a:spcPts val="588"/>
              </a:spcAft>
            </a:pPr>
            <a:r>
              <a:rPr lang="en-US" sz="1568" dirty="0">
                <a:solidFill>
                  <a:srgbClr val="4F4F4F"/>
                </a:solidFill>
                <a:cs typeface="Segoe UI" panose="020B0502040204020203" pitchFamily="34" charset="0"/>
              </a:rPr>
              <a:t>Holographic</a:t>
            </a:r>
          </a:p>
        </p:txBody>
      </p:sp>
      <p:sp>
        <p:nvSpPr>
          <p:cNvPr id="56" name="Rectangle 55"/>
          <p:cNvSpPr/>
          <p:nvPr/>
        </p:nvSpPr>
        <p:spPr bwMode="auto">
          <a:xfrm>
            <a:off x="1" y="2529686"/>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2041" y="1955693"/>
            <a:ext cx="2087919" cy="1976104"/>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nvGrpSpPr>
              <p:cNvPr id="64" name="Group 63"/>
              <p:cNvGrpSpPr/>
              <p:nvPr/>
            </p:nvGrpSpPr>
            <p:grpSpPr>
              <a:xfrm>
                <a:off x="5052041" y="2836625"/>
                <a:ext cx="2087919" cy="1066291"/>
                <a:chOff x="5052041" y="2836625"/>
                <a:chExt cx="2087919" cy="1066291"/>
              </a:xfrm>
            </p:grpSpPr>
            <p:sp>
              <p:nvSpPr>
                <p:cNvPr id="65" name="TextBox 35"/>
                <p:cNvSpPr txBox="1"/>
                <p:nvPr/>
              </p:nvSpPr>
              <p:spPr>
                <a:xfrm>
                  <a:off x="5052041" y="3644319"/>
                  <a:ext cx="2087919" cy="258597"/>
                </a:xfrm>
                <a:prstGeom prst="rect">
                  <a:avLst/>
                </a:prstGeom>
                <a:noFill/>
              </p:spPr>
              <p:txBody>
                <a:bodyPr wrap="square" lIns="0" tIns="0" rIns="0" bIns="0" rtlCol="0">
                  <a:spAutoFit/>
                </a:bodyPr>
                <a:lstStyle/>
                <a:p>
                  <a:pPr algn="ctr" defTabSz="914377">
                    <a:lnSpc>
                      <a:spcPct val="90000"/>
                    </a:lnSpc>
                  </a:pPr>
                  <a:r>
                    <a:rPr lang="en-US" sz="1867" dirty="0">
                      <a:solidFill>
                        <a:schemeClr val="bg1"/>
                      </a:solidFill>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pPr defTabSz="914377"/>
                  <a:endParaRPr lang="en-US" sz="1867">
                    <a:solidFill>
                      <a:srgbClr val="737373"/>
                    </a:solidFill>
                  </a:endParaRPr>
                </a:p>
              </p:txBody>
            </p:sp>
          </p:grpSp>
        </p:grpSp>
      </p:grpSp>
    </p:spTree>
    <p:extLst>
      <p:ext uri="{BB962C8B-B14F-4D97-AF65-F5344CB8AC3E}">
        <p14:creationId xmlns:p14="http://schemas.microsoft.com/office/powerpoint/2010/main" val="279656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 y="2517494"/>
            <a:ext cx="12192000" cy="927206"/>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algn="ctr" defTabSz="1268006" fontAlgn="base">
              <a:lnSpc>
                <a:spcPct val="90000"/>
              </a:lnSpc>
              <a:spcBef>
                <a:spcPct val="0"/>
              </a:spcBef>
              <a:spcAft>
                <a:spcPct val="0"/>
              </a:spcAft>
            </a:pPr>
            <a:endParaRPr lang="en-US" sz="24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1676" y="2973348"/>
            <a:ext cx="10698480" cy="138262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err="1">
              <a:solidFill>
                <a:prstClr val="white"/>
              </a:solidFill>
            </a:endParaRPr>
          </a:p>
        </p:txBody>
      </p:sp>
      <p:grpSp>
        <p:nvGrpSpPr>
          <p:cNvPr id="111" name="Group 110"/>
          <p:cNvGrpSpPr/>
          <p:nvPr/>
        </p:nvGrpSpPr>
        <p:grpSpPr>
          <a:xfrm>
            <a:off x="765810" y="2088864"/>
            <a:ext cx="10698480" cy="173736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12" name="Group 11"/>
          <p:cNvGrpSpPr/>
          <p:nvPr/>
        </p:nvGrpSpPr>
        <p:grpSpPr>
          <a:xfrm>
            <a:off x="5107948" y="1943501"/>
            <a:ext cx="1976104" cy="1976104"/>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grpSp>
        <p:nvGrpSpPr>
          <p:cNvPr id="96" name="Group 95"/>
          <p:cNvGrpSpPr/>
          <p:nvPr/>
        </p:nvGrpSpPr>
        <p:grpSpPr>
          <a:xfrm>
            <a:off x="752048" y="1807657"/>
            <a:ext cx="10716768" cy="2267712"/>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400" dirty="0" err="1">
                <a:solidFill>
                  <a:srgbClr val="FFFFFF"/>
                </a:solidFill>
              </a:endParaRPr>
            </a:p>
          </p:txBody>
        </p:sp>
      </p:grpSp>
      <p:sp>
        <p:nvSpPr>
          <p:cNvPr id="15" name="Rectangle 14"/>
          <p:cNvSpPr/>
          <p:nvPr/>
        </p:nvSpPr>
        <p:spPr>
          <a:xfrm>
            <a:off x="4019150" y="3014152"/>
            <a:ext cx="4153701" cy="535531"/>
          </a:xfrm>
          <a:prstGeom prst="rect">
            <a:avLst/>
          </a:prstGeom>
          <a:noFill/>
        </p:spPr>
        <p:txBody>
          <a:bodyPr wrap="none">
            <a:spAutoFit/>
          </a:bodyPr>
          <a:lstStyle/>
          <a:p>
            <a:pPr lvl="0" algn="ctr" defTabSz="1243265" fontAlgn="base">
              <a:lnSpc>
                <a:spcPct val="90000"/>
              </a:lnSpc>
              <a:spcBef>
                <a:spcPct val="0"/>
              </a:spcBef>
              <a:spcAft>
                <a:spcPct val="0"/>
              </a:spcAft>
              <a:defRPr/>
            </a:pPr>
            <a:r>
              <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Multiple device families</a:t>
            </a:r>
          </a:p>
        </p:txBody>
      </p:sp>
      <p:grpSp>
        <p:nvGrpSpPr>
          <p:cNvPr id="169" name="Group 168"/>
          <p:cNvGrpSpPr/>
          <p:nvPr/>
        </p:nvGrpSpPr>
        <p:grpSpPr>
          <a:xfrm>
            <a:off x="4695926" y="1868851"/>
            <a:ext cx="1340401" cy="759198"/>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1566" y="3230737"/>
              <a:ext cx="456959" cy="344153"/>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73" y="1868851"/>
            <a:ext cx="1340401" cy="759198"/>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6266" y="3230737"/>
              <a:ext cx="667563"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smtClean="0">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3223" y="2026722"/>
            <a:ext cx="1340401" cy="759197"/>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73773" y="3230737"/>
              <a:ext cx="85254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8377" y="2026721"/>
            <a:ext cx="1340401" cy="759198"/>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3725" y="3230737"/>
              <a:ext cx="1332647"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smtClean="0">
                  <a:gradFill>
                    <a:gsLst>
                      <a:gs pos="0">
                        <a:srgbClr val="FFFFFF"/>
                      </a:gs>
                      <a:gs pos="100000">
                        <a:srgbClr val="FFFFFF"/>
                      </a:gs>
                    </a:gsLst>
                    <a:lin ang="5400000" scaled="0"/>
                  </a:gradFill>
                  <a:ea typeface="Segoe UI" pitchFamily="34" charset="0"/>
                  <a:cs typeface="Segoe UI Semibold" panose="020B0702040204020203" pitchFamily="34" charset="0"/>
                </a:rPr>
                <a:t>Surface Hub</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08" name="Group 107"/>
          <p:cNvGrpSpPr/>
          <p:nvPr/>
        </p:nvGrpSpPr>
        <p:grpSpPr>
          <a:xfrm>
            <a:off x="6233337" y="1337830"/>
            <a:ext cx="1299774" cy="771280"/>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293723" y="2396195"/>
            <a:ext cx="1340401" cy="759197"/>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68327" y="3230737"/>
              <a:ext cx="1063439" cy="367270"/>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643927" y="1348632"/>
            <a:ext cx="1520068" cy="818405"/>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p:cNvGrpSpPr/>
          <p:nvPr/>
        </p:nvGrpSpPr>
        <p:grpSpPr>
          <a:xfrm>
            <a:off x="3242848" y="1757315"/>
            <a:ext cx="1383847" cy="533995"/>
            <a:chOff x="2735582" y="1816942"/>
            <a:chExt cx="1315282" cy="529185"/>
          </a:xfrm>
        </p:grpSpPr>
        <p:pic>
          <p:nvPicPr>
            <p:cNvPr id="122"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79013" y="1447908"/>
            <a:ext cx="1345337" cy="732673"/>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607449" y="2254171"/>
            <a:ext cx="783073" cy="296374"/>
          </a:xfrm>
          <a:prstGeom prst="rect">
            <a:avLst/>
          </a:prstGeom>
          <a:noFill/>
          <a:ln>
            <a:noFill/>
          </a:ln>
        </p:spPr>
      </p:pic>
      <p:grpSp>
        <p:nvGrpSpPr>
          <p:cNvPr id="16" name="Group 15"/>
          <p:cNvGrpSpPr/>
          <p:nvPr/>
        </p:nvGrpSpPr>
        <p:grpSpPr>
          <a:xfrm>
            <a:off x="1589950" y="2396193"/>
            <a:ext cx="1340401" cy="75919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pPr>
              <a:endParaRPr lang="en-US" sz="140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0" rIns="0" bIns="0" numCol="1" spcCol="0" rtlCol="0" fromWordArt="0" anchor="b" anchorCtr="0" forceAA="0" compatLnSpc="1">
              <a:prstTxWarp prst="textNoShape">
                <a:avLst/>
              </a:prstTxWarp>
              <a:noAutofit/>
            </a:bodyPr>
            <a:lstStyle/>
            <a:p>
              <a:pPr algn="ctr" defTabSz="1243265" fontAlgn="base">
                <a:lnSpc>
                  <a:spcPct val="90000"/>
                </a:lnSpc>
                <a:spcBef>
                  <a:spcPct val="0"/>
                </a:spcBef>
                <a:spcAft>
                  <a:spcPct val="0"/>
                </a:spcAft>
                <a:defRPr/>
              </a:pPr>
              <a:endParaRPr lang="en-US" sz="14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01113" y="3230737"/>
              <a:ext cx="1397866" cy="344154"/>
            </a:xfrm>
            <a:prstGeom prst="rect">
              <a:avLst/>
            </a:prstGeom>
          </p:spPr>
          <p:txBody>
            <a:bodyPr wrap="none">
              <a:spAutoFit/>
            </a:bodyPr>
            <a:lstStyle/>
            <a:p>
              <a:pPr algn="ctr" defTabSz="1243265" fontAlgn="base">
                <a:lnSpc>
                  <a:spcPct val="90000"/>
                </a:lnSpc>
                <a:spcBef>
                  <a:spcPct val="0"/>
                </a:spcBef>
                <a:spcAft>
                  <a:spcPct val="0"/>
                </a:spcAft>
                <a:defRPr/>
              </a:pPr>
              <a:r>
                <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40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40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4321" y="2257462"/>
            <a:ext cx="990242" cy="372267"/>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272717" y="2953796"/>
            <a:ext cx="5506929" cy="664797"/>
          </a:xfrm>
          <a:prstGeom prst="rect">
            <a:avLst/>
          </a:prstGeom>
          <a:noFill/>
        </p:spPr>
        <p:txBody>
          <a:bodyPr wrap="square" lIns="137160" tIns="109728" rIns="137160" bIns="109728" rtlCol="0">
            <a:spAutoFit/>
          </a:bodyPr>
          <a:lstStyle/>
          <a:p>
            <a:pPr algn="ctr">
              <a:lnSpc>
                <a:spcPct val="90000"/>
              </a:lnSpc>
              <a:spcBef>
                <a:spcPts val="600"/>
              </a:spcBef>
            </a:pPr>
            <a:r>
              <a:rPr lang="en-US" sz="32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Windows Apps</a:t>
            </a:r>
            <a:endParaRPr lang="en-US" sz="32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75" name="Store"/>
          <p:cNvGrpSpPr/>
          <p:nvPr/>
        </p:nvGrpSpPr>
        <p:grpSpPr>
          <a:xfrm>
            <a:off x="6888933" y="4172363"/>
            <a:ext cx="2245556" cy="738664"/>
            <a:chOff x="7574900" y="3506973"/>
            <a:chExt cx="1688884" cy="610154"/>
          </a:xfrm>
        </p:grpSpPr>
        <p:sp>
          <p:nvSpPr>
            <p:cNvPr id="76" name="TextBox 75"/>
            <p:cNvSpPr txBox="1"/>
            <p:nvPr/>
          </p:nvSpPr>
          <p:spPr>
            <a:xfrm>
              <a:off x="7853238" y="3506973"/>
              <a:ext cx="1410546" cy="610154"/>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One Store +</a:t>
              </a:r>
              <a:br>
                <a:rPr lang="en-US" sz="1600" dirty="0">
                  <a:solidFill>
                    <a:srgbClr val="0078D7">
                      <a:lumMod val="20000"/>
                      <a:lumOff val="80000"/>
                    </a:srgbClr>
                  </a:solidFill>
                </a:rPr>
              </a:br>
              <a:r>
                <a:rPr lang="en-US" sz="1600" dirty="0">
                  <a:solidFill>
                    <a:srgbClr val="0078D7">
                      <a:lumMod val="20000"/>
                      <a:lumOff val="80000"/>
                    </a:srgbClr>
                  </a:solidFill>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701825" y="3871982"/>
            <a:ext cx="1525624" cy="738664"/>
            <a:chOff x="5616311" y="3984573"/>
            <a:chExt cx="1260204" cy="610154"/>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154"/>
            </a:xfrm>
            <a:prstGeom prst="rect">
              <a:avLst/>
            </a:prstGeom>
            <a:noFill/>
          </p:spPr>
          <p:txBody>
            <a:bodyPr wrap="square" lIns="121920" tIns="146304" rIns="0" bIns="146304" rtlCol="0">
              <a:spAutoFit/>
            </a:bodyPr>
            <a:lstStyle/>
            <a:p>
              <a:pPr defTabSz="914377">
                <a:lnSpc>
                  <a:spcPct val="90000"/>
                </a:lnSpc>
                <a:spcBef>
                  <a:spcPts val="800"/>
                </a:spcBef>
              </a:pPr>
              <a:r>
                <a:rPr lang="en-US" sz="1600" dirty="0" smtClean="0">
                  <a:solidFill>
                    <a:srgbClr val="0078D7">
                      <a:lumMod val="20000"/>
                      <a:lumOff val="80000"/>
                    </a:srgbClr>
                  </a:solidFill>
                </a:rPr>
                <a:t>Reuse </a:t>
              </a:r>
              <a:r>
                <a:rPr lang="en-US" sz="1600" dirty="0">
                  <a:solidFill>
                    <a:srgbClr val="0078D7">
                      <a:lumMod val="20000"/>
                      <a:lumOff val="80000"/>
                    </a:srgbClr>
                  </a:solidFill>
                </a:rPr>
                <a:t>E</a:t>
              </a:r>
              <a:r>
                <a:rPr lang="en-US" sz="1600" dirty="0" smtClean="0">
                  <a:solidFill>
                    <a:srgbClr val="0078D7">
                      <a:lumMod val="20000"/>
                      <a:lumOff val="80000"/>
                    </a:srgbClr>
                  </a:solidFill>
                </a:rPr>
                <a:t>xisting </a:t>
              </a:r>
              <a:r>
                <a:rPr lang="en-US" sz="1600" dirty="0">
                  <a:solidFill>
                    <a:srgbClr val="0078D7">
                      <a:lumMod val="20000"/>
                      <a:lumOff val="80000"/>
                    </a:srgbClr>
                  </a:solidFill>
                </a:rPr>
                <a:t>C</a:t>
              </a:r>
              <a:r>
                <a:rPr lang="en-US" sz="1600" dirty="0" smtClean="0">
                  <a:solidFill>
                    <a:srgbClr val="0078D7">
                      <a:lumMod val="20000"/>
                      <a:lumOff val="80000"/>
                    </a:srgbClr>
                  </a:solidFill>
                </a:rPr>
                <a:t>ode</a:t>
              </a:r>
              <a:endParaRPr lang="en-US" sz="1600" dirty="0">
                <a:solidFill>
                  <a:srgbClr val="0078D7">
                    <a:lumMod val="20000"/>
                    <a:lumOff val="80000"/>
                  </a:srgbClr>
                </a:solidFill>
              </a:endParaRPr>
            </a:p>
          </p:txBody>
        </p:sp>
      </p:grpSp>
      <p:grpSp>
        <p:nvGrpSpPr>
          <p:cNvPr id="83" name="One SDK"/>
          <p:cNvGrpSpPr/>
          <p:nvPr/>
        </p:nvGrpSpPr>
        <p:grpSpPr>
          <a:xfrm>
            <a:off x="5247015" y="4319057"/>
            <a:ext cx="1809456" cy="738664"/>
            <a:chOff x="4428826" y="3733778"/>
            <a:chExt cx="1357092" cy="553998"/>
          </a:xfrm>
        </p:grpSpPr>
        <p:sp>
          <p:nvSpPr>
            <p:cNvPr id="84" name="TextBox 83"/>
            <p:cNvSpPr txBox="1"/>
            <p:nvPr/>
          </p:nvSpPr>
          <p:spPr>
            <a:xfrm>
              <a:off x="4608153" y="3733778"/>
              <a:ext cx="117776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smtClean="0">
                  <a:solidFill>
                    <a:srgbClr val="0078D7">
                      <a:lumMod val="20000"/>
                      <a:lumOff val="80000"/>
                    </a:srgbClr>
                  </a:solidFill>
                </a:rPr>
                <a:t>One SDK + Tooling</a:t>
              </a:r>
              <a:endParaRPr lang="en-US" sz="1600" dirty="0">
                <a:solidFill>
                  <a:srgbClr val="0078D7">
                    <a:lumMod val="20000"/>
                    <a:lumOff val="80000"/>
                  </a:srgbClr>
                </a:solidFill>
              </a:endParaRP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26249" y="3862076"/>
            <a:ext cx="2057111" cy="738664"/>
            <a:chOff x="1274764" y="3263907"/>
            <a:chExt cx="1542833" cy="553998"/>
          </a:xfrm>
        </p:grpSpPr>
        <p:sp>
          <p:nvSpPr>
            <p:cNvPr id="87" name="TextBox 86"/>
            <p:cNvSpPr txBox="1"/>
            <p:nvPr/>
          </p:nvSpPr>
          <p:spPr>
            <a:xfrm>
              <a:off x="1592022" y="3263907"/>
              <a:ext cx="1225575"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Adaptive </a:t>
              </a:r>
              <a:br>
                <a:rPr lang="en-US" sz="1600" dirty="0">
                  <a:solidFill>
                    <a:srgbClr val="0078D7">
                      <a:lumMod val="20000"/>
                      <a:lumOff val="80000"/>
                    </a:srgbClr>
                  </a:solidFill>
                </a:rPr>
              </a:br>
              <a:r>
                <a:rPr lang="en-US" sz="160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920" tIns="60960" rIns="121920" bIns="6096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05148" y="4252688"/>
            <a:ext cx="1919536" cy="738664"/>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82880" tIns="146304" rIns="182880" bIns="146304" rtlCol="0">
              <a:spAutoFit/>
            </a:bodyPr>
            <a:lstStyle/>
            <a:p>
              <a:pPr defTabSz="914377">
                <a:lnSpc>
                  <a:spcPct val="90000"/>
                </a:lnSpc>
                <a:spcBef>
                  <a:spcPts val="800"/>
                </a:spcBef>
              </a:pPr>
              <a:r>
                <a:rPr lang="en-US" sz="1600" dirty="0">
                  <a:solidFill>
                    <a:srgbClr val="0078D7">
                      <a:lumMod val="20000"/>
                      <a:lumOff val="80000"/>
                    </a:srgbClr>
                  </a:solidFill>
                </a:rPr>
                <a:t>Natural</a:t>
              </a:r>
              <a:br>
                <a:rPr lang="en-US" sz="1600" dirty="0">
                  <a:solidFill>
                    <a:srgbClr val="0078D7">
                      <a:lumMod val="20000"/>
                      <a:lumOff val="80000"/>
                    </a:srgbClr>
                  </a:solidFill>
                </a:rPr>
              </a:br>
              <a:r>
                <a:rPr lang="en-US" sz="160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371" tIns="62185" rIns="124371" bIns="6218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00" dirty="0">
                  <a:solidFill>
                    <a:srgbClr val="0078D7">
                      <a:lumMod val="20000"/>
                      <a:lumOff val="80000"/>
                    </a:srgbClr>
                  </a:solidFill>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6383" y="4349229"/>
            <a:ext cx="1991309" cy="1432638"/>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199585" y="4356272"/>
            <a:ext cx="2873059" cy="1752816"/>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316071" y="4347621"/>
            <a:ext cx="2197632" cy="867225"/>
          </a:xfrm>
          <a:prstGeom prst="rect">
            <a:avLst/>
          </a:prstGeom>
          <a:noFill/>
          <a:ln>
            <a:noFill/>
          </a:ln>
        </p:spPr>
      </p:pic>
      <p:grpSp>
        <p:nvGrpSpPr>
          <p:cNvPr id="211" name="Group 210"/>
          <p:cNvGrpSpPr/>
          <p:nvPr/>
        </p:nvGrpSpPr>
        <p:grpSpPr>
          <a:xfrm>
            <a:off x="9964674" y="4353092"/>
            <a:ext cx="1094313" cy="620214"/>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algn="ctr" defTabSz="913634"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024389" y="917324"/>
            <a:ext cx="1548552" cy="98496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21739" y="917324"/>
            <a:ext cx="1526022" cy="1122656"/>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60545" y="917324"/>
            <a:ext cx="1498600" cy="958121"/>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44091" y="917324"/>
            <a:ext cx="870079" cy="668096"/>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66294" y="917324"/>
            <a:ext cx="595589" cy="580053"/>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746006" y="917324"/>
            <a:ext cx="853043" cy="849703"/>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011658" y="917324"/>
            <a:ext cx="1578245" cy="1016751"/>
          </a:xfrm>
          <a:prstGeom prst="rect">
            <a:avLst/>
          </a:prstGeom>
        </p:spPr>
      </p:pic>
      <p:sp>
        <p:nvSpPr>
          <p:cNvPr id="119" name="TextBox 118"/>
          <p:cNvSpPr txBox="1"/>
          <p:nvPr/>
        </p:nvSpPr>
        <p:spPr>
          <a:xfrm>
            <a:off x="2969148" y="5208992"/>
            <a:ext cx="5920788" cy="664797"/>
          </a:xfrm>
          <a:prstGeom prst="rect">
            <a:avLst/>
          </a:prstGeom>
          <a:noFill/>
        </p:spPr>
        <p:txBody>
          <a:bodyPr wrap="none" lIns="137160" tIns="109728" rIns="137160" bIns="109728" rtlCol="0">
            <a:spAutoFit/>
          </a:bodyPr>
          <a:lstStyle/>
          <a:p>
            <a:pPr>
              <a:lnSpc>
                <a:spcPct val="90000"/>
              </a:lnSpc>
              <a:spcBef>
                <a:spcPts val="600"/>
              </a:spcBef>
            </a:pPr>
            <a:r>
              <a:rPr lang="en-US" sz="3200" dirty="0" smtClean="0">
                <a:solidFill>
                  <a:srgbClr val="0070C0"/>
                </a:solidFill>
                <a:latin typeface="Segoe UI Light" panose="020B0502040204020203" pitchFamily="34" charset="0"/>
                <a:ea typeface="Segoe UI" pitchFamily="34" charset="0"/>
                <a:cs typeface="Segoe UI Light" panose="020B0502040204020203" pitchFamily="34" charset="0"/>
              </a:rPr>
              <a:t>One </a:t>
            </a:r>
            <a:r>
              <a:rPr lang="en-US" sz="3200" dirty="0">
                <a:solidFill>
                  <a:srgbClr val="0070C0"/>
                </a:solidFill>
                <a:latin typeface="Segoe UI Light" panose="020B0502040204020203" pitchFamily="34" charset="0"/>
                <a:ea typeface="Segoe UI" pitchFamily="34" charset="0"/>
                <a:cs typeface="Segoe UI Light" panose="020B0502040204020203" pitchFamily="34" charset="0"/>
              </a:rPr>
              <a:t>Universal Windows Platform</a:t>
            </a:r>
          </a:p>
        </p:txBody>
      </p:sp>
    </p:spTree>
    <p:extLst>
      <p:ext uri="{BB962C8B-B14F-4D97-AF65-F5344CB8AC3E}">
        <p14:creationId xmlns:p14="http://schemas.microsoft.com/office/powerpoint/2010/main" val="1733213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Windows Platform</a:t>
            </a:r>
            <a:endParaRPr lang="en-US" dirty="0"/>
          </a:p>
        </p:txBody>
      </p:sp>
      <p:sp>
        <p:nvSpPr>
          <p:cNvPr id="3" name="Text Placeholder 2"/>
          <p:cNvSpPr>
            <a:spLocks noGrp="1"/>
          </p:cNvSpPr>
          <p:nvPr>
            <p:ph type="body" sz="quarter" idx="10"/>
          </p:nvPr>
        </p:nvSpPr>
        <p:spPr/>
        <p:txBody>
          <a:bodyPr/>
          <a:lstStyle/>
          <a:p>
            <a:r>
              <a:rPr lang="en-US" dirty="0" smtClean="0"/>
              <a:t>A single </a:t>
            </a:r>
            <a:r>
              <a:rPr lang="en-GB" dirty="0" smtClean="0"/>
              <a:t>API surface</a:t>
            </a:r>
          </a:p>
          <a:p>
            <a:pPr lvl="1"/>
            <a:r>
              <a:rPr lang="en-GB" dirty="0" smtClean="0"/>
              <a:t>A guaranteed API surface</a:t>
            </a:r>
          </a:p>
          <a:p>
            <a:pPr lvl="1"/>
            <a:r>
              <a:rPr lang="en-GB" dirty="0" smtClean="0"/>
              <a:t>The same on all devices</a:t>
            </a:r>
            <a:endParaRPr lang="en-US" dirty="0" smtClean="0"/>
          </a:p>
        </p:txBody>
      </p:sp>
      <p:pic>
        <p:nvPicPr>
          <p:cNvPr id="5" name="Picture 4"/>
          <p:cNvPicPr>
            <a:picLocks noChangeAspect="1"/>
          </p:cNvPicPr>
          <p:nvPr/>
        </p:nvPicPr>
        <p:blipFill>
          <a:blip r:embed="rId3"/>
          <a:stretch>
            <a:fillRect/>
          </a:stretch>
        </p:blipFill>
        <p:spPr>
          <a:xfrm>
            <a:off x="485075" y="3187993"/>
            <a:ext cx="5383290" cy="36873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1637750" y="4930137"/>
            <a:ext cx="5064264" cy="2513305"/>
          </a:xfrm>
          <a:prstGeom prst="rect">
            <a:avLst/>
          </a:prstGeom>
          <a:ln>
            <a:noFill/>
          </a:ln>
          <a:effectLst>
            <a:outerShdw blurRad="292100" dist="139700" dir="2700000" algn="tl" rotWithShape="0">
              <a:srgbClr val="333333">
                <a:alpha val="65000"/>
              </a:srgbClr>
            </a:outerShdw>
          </a:effectLst>
        </p:spPr>
      </p:pic>
      <p:grpSp>
        <p:nvGrpSpPr>
          <p:cNvPr id="4" name="Group 3"/>
          <p:cNvGrpSpPr/>
          <p:nvPr/>
        </p:nvGrpSpPr>
        <p:grpSpPr>
          <a:xfrm>
            <a:off x="7014258" y="3541853"/>
            <a:ext cx="4578895" cy="264493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5" name="Chevron 14"/>
          <p:cNvSpPr/>
          <p:nvPr/>
        </p:nvSpPr>
        <p:spPr>
          <a:xfrm>
            <a:off x="6096000" y="3516215"/>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3087850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Apps don't target Windows 10, apps target the platform</a:t>
            </a:r>
            <a:endParaRPr lang="en-US" dirty="0"/>
          </a:p>
        </p:txBody>
      </p:sp>
    </p:spTree>
    <p:extLst>
      <p:ext uri="{BB962C8B-B14F-4D97-AF65-F5344CB8AC3E}">
        <p14:creationId xmlns:p14="http://schemas.microsoft.com/office/powerpoint/2010/main" val="1485617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lvl1pPr algn="l" defTabSz="914377" rtl="0" eaLnBrk="1" latinLnBrk="0" hangingPunct="1">
              <a:lnSpc>
                <a:spcPct val="90000"/>
              </a:lnSpc>
              <a:spcBef>
                <a:spcPct val="0"/>
              </a:spcBef>
              <a:buNone/>
              <a:defRPr sz="7200" b="1" kern="1200">
                <a:solidFill>
                  <a:schemeClr val="bg1"/>
                </a:solidFill>
                <a:latin typeface="+mj-lt"/>
                <a:ea typeface="+mj-ea"/>
                <a:cs typeface="+mj-cs"/>
              </a:defRPr>
            </a:lvl1pPr>
          </a:lstStyle>
          <a:p>
            <a:r>
              <a:rPr lang="en-US" sz="4800" dirty="0" smtClean="0"/>
              <a:t>What’s this about?</a:t>
            </a:r>
            <a:endParaRPr lang="en-US" sz="4800" dirty="0"/>
          </a:p>
        </p:txBody>
      </p:sp>
      <p:sp>
        <p:nvSpPr>
          <p:cNvPr id="7" name="Rectangle 6"/>
          <p:cNvSpPr/>
          <p:nvPr/>
        </p:nvSpPr>
        <p:spPr>
          <a:xfrm>
            <a:off x="534100" y="1285683"/>
            <a:ext cx="10698480" cy="4708981"/>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Microsoft </a:t>
            </a:r>
            <a:r>
              <a:rPr lang="en-US" sz="4000" b="1" dirty="0" smtClean="0">
                <a:solidFill>
                  <a:schemeClr val="bg1"/>
                </a:solidFill>
                <a:latin typeface="+mj-lt"/>
                <a:ea typeface="+mj-ea"/>
                <a:cs typeface="+mj-cs"/>
              </a:rPr>
              <a:t>looking to build buzz in </a:t>
            </a:r>
            <a:r>
              <a:rPr lang="en-US" sz="4000" b="1" dirty="0">
                <a:solidFill>
                  <a:schemeClr val="bg1"/>
                </a:solidFill>
                <a:latin typeface="+mj-lt"/>
                <a:ea typeface="+mj-ea"/>
                <a:cs typeface="+mj-cs"/>
              </a:rPr>
              <a:t>the developer community around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Introductory </a:t>
            </a:r>
            <a:r>
              <a:rPr lang="en-US" sz="4000" b="1" dirty="0">
                <a:solidFill>
                  <a:schemeClr val="bg1"/>
                </a:solidFill>
                <a:latin typeface="+mj-lt"/>
                <a:ea typeface="+mj-ea"/>
                <a:cs typeface="+mj-cs"/>
              </a:rPr>
              <a:t>content and train the trainer resources </a:t>
            </a:r>
            <a:r>
              <a:rPr lang="en-US" sz="4000" b="1" dirty="0" smtClean="0">
                <a:solidFill>
                  <a:schemeClr val="bg1"/>
                </a:solidFill>
                <a:latin typeface="+mj-lt"/>
                <a:ea typeface="+mj-ea"/>
                <a:cs typeface="+mj-cs"/>
              </a:rPr>
              <a:t>provided to us and others</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Subway Box </a:t>
            </a:r>
            <a:r>
              <a:rPr lang="en-US" sz="4000" b="1" dirty="0" smtClean="0">
                <a:solidFill>
                  <a:schemeClr val="bg1"/>
                </a:solidFill>
                <a:latin typeface="+mj-lt"/>
                <a:ea typeface="+mj-ea"/>
                <a:cs typeface="+mj-cs"/>
              </a:rPr>
              <a:t>lunches bartered in exchange for delivering 30 </a:t>
            </a:r>
            <a:r>
              <a:rPr lang="en-US" sz="4000" b="1" dirty="0" smtClean="0">
                <a:solidFill>
                  <a:schemeClr val="bg1"/>
                </a:solidFill>
                <a:latin typeface="+mj-lt"/>
                <a:ea typeface="+mj-ea"/>
                <a:cs typeface="+mj-cs"/>
              </a:rPr>
              <a:t>minutes </a:t>
            </a:r>
            <a:r>
              <a:rPr lang="en-US" sz="4000" b="1" dirty="0" smtClean="0">
                <a:solidFill>
                  <a:schemeClr val="bg1"/>
                </a:solidFill>
                <a:latin typeface="+mj-lt"/>
                <a:ea typeface="+mj-ea"/>
                <a:cs typeface="+mj-cs"/>
              </a:rPr>
              <a:t>of Windows 10 </a:t>
            </a:r>
            <a:r>
              <a:rPr lang="en-US" sz="4000" b="1" dirty="0" smtClean="0">
                <a:solidFill>
                  <a:schemeClr val="bg1"/>
                </a:solidFill>
                <a:latin typeface="+mj-lt"/>
                <a:ea typeface="+mj-ea"/>
                <a:cs typeface="+mj-cs"/>
              </a:rPr>
              <a:t>content *</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4193935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257175" y="1"/>
            <a:ext cx="11934825" cy="6858000"/>
          </a:xfrm>
        </p:spPr>
        <p:txBody>
          <a:bodyPr anchor="ctr" anchorCtr="0"/>
          <a:lstStyle/>
          <a:p>
            <a:pPr lvl="0" defTabSz="914400">
              <a:spcBef>
                <a:spcPts val="1000"/>
              </a:spcBef>
            </a:pPr>
            <a:r>
              <a:rPr lang="en-US" sz="4400" dirty="0" smtClean="0">
                <a:solidFill>
                  <a:srgbClr val="0000FF"/>
                </a:solidFill>
                <a:highlight>
                  <a:srgbClr val="FFFFFF"/>
                </a:highlight>
                <a:latin typeface="Consolas" panose="020B0609020204030204" pitchFamily="49" charset="0"/>
              </a:rPr>
              <a:t>&lt;</a:t>
            </a:r>
            <a:r>
              <a:rPr lang="en-US" sz="4400" dirty="0" err="1">
                <a:solidFill>
                  <a:srgbClr val="A31515"/>
                </a:solidFill>
                <a:highlight>
                  <a:srgbClr val="FFFFFF"/>
                </a:highlight>
                <a:latin typeface="Consolas" panose="020B0609020204030204" pitchFamily="49" charset="0"/>
              </a:rPr>
              <a:t>TargetPlatform</a:t>
            </a:r>
            <a:endParaRPr lang="en-US" sz="4400" dirty="0">
              <a:solidFill>
                <a:srgbClr val="A31515"/>
              </a:solidFill>
              <a:highlight>
                <a:srgbClr val="FFFFFF"/>
              </a:highlight>
              <a:latin typeface="Consolas" panose="020B0609020204030204" pitchFamily="49" charset="0"/>
            </a:endParaRP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a:solidFill>
                  <a:srgbClr val="FF0000"/>
                </a:solidFill>
                <a:highlight>
                  <a:srgbClr val="FFFFFF"/>
                </a:highlight>
                <a:latin typeface="Consolas" panose="020B0609020204030204" pitchFamily="49" charset="0"/>
              </a:rPr>
              <a:t>Name</a:t>
            </a:r>
            <a:r>
              <a:rPr lang="en-US" sz="4400" dirty="0">
                <a:solidFill>
                  <a:srgbClr val="0000FF"/>
                </a:solidFill>
                <a:highlight>
                  <a:srgbClr val="FFFFFF"/>
                </a:highlight>
                <a:latin typeface="Consolas" panose="020B0609020204030204" pitchFamily="49" charset="0"/>
              </a:rPr>
              <a:t>=</a:t>
            </a:r>
            <a:r>
              <a:rPr lang="en-US" sz="4400" dirty="0">
                <a:solidFill>
                  <a:srgbClr val="000000"/>
                </a:solidFill>
                <a:highlight>
                  <a:srgbClr val="FFFFFF"/>
                </a:highlight>
                <a:latin typeface="Consolas" panose="020B0609020204030204" pitchFamily="49" charset="0"/>
              </a:rPr>
              <a:t>"</a:t>
            </a:r>
            <a:r>
              <a:rPr lang="en-US" sz="4400" dirty="0" err="1">
                <a:solidFill>
                  <a:srgbClr val="0000FF"/>
                </a:solidFill>
                <a:highlight>
                  <a:srgbClr val="FFFFFF"/>
                </a:highlight>
                <a:latin typeface="Consolas" panose="020B0609020204030204" pitchFamily="49" charset="0"/>
              </a:rPr>
              <a:t>Microsoft.Universal</a:t>
            </a:r>
            <a:r>
              <a:rPr lang="en-US" sz="4400" dirty="0">
                <a:solidFill>
                  <a:srgbClr val="000000"/>
                </a:solidFill>
                <a:highlight>
                  <a:srgbClr val="FFFFFF"/>
                </a:highlight>
                <a:latin typeface="Consolas" panose="020B0609020204030204" pitchFamily="49" charset="0"/>
              </a:rPr>
              <a:t>"</a:t>
            </a:r>
          </a:p>
          <a:p>
            <a:pPr lvl="0" defTabSz="914400">
              <a:spcBef>
                <a:spcPts val="1000"/>
              </a:spcBef>
            </a:pPr>
            <a:r>
              <a:rPr lang="en-US" sz="4400" dirty="0">
                <a:solidFill>
                  <a:srgbClr val="0000FF"/>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minVersion</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10.0.10069.0</a:t>
            </a:r>
            <a:r>
              <a:rPr lang="en-US" sz="4400" dirty="0">
                <a:solidFill>
                  <a:srgbClr val="000000"/>
                </a:solidFill>
                <a:highlight>
                  <a:srgbClr val="FFFFFF"/>
                </a:highlight>
                <a:latin typeface="Consolas" panose="020B0609020204030204" pitchFamily="49" charset="0"/>
              </a:rPr>
              <a:t>" </a:t>
            </a:r>
          </a:p>
          <a:p>
            <a:pPr lvl="0" defTabSz="914400">
              <a:spcBef>
                <a:spcPts val="1000"/>
              </a:spcBef>
            </a:pPr>
            <a:r>
              <a:rPr lang="en-US" sz="4400" dirty="0">
                <a:solidFill>
                  <a:srgbClr val="000000"/>
                </a:solidFill>
                <a:highlight>
                  <a:srgbClr val="FFFFFF"/>
                </a:highlight>
                <a:latin typeface="Consolas" panose="020B0609020204030204" pitchFamily="49" charset="0"/>
              </a:rPr>
              <a:t>	</a:t>
            </a:r>
            <a:r>
              <a:rPr lang="en-US" sz="4400" dirty="0" err="1">
                <a:solidFill>
                  <a:srgbClr val="FF0000"/>
                </a:solidFill>
                <a:highlight>
                  <a:srgbClr val="FFFFFF"/>
                </a:highlight>
                <a:latin typeface="Consolas" panose="020B0609020204030204" pitchFamily="49" charset="0"/>
              </a:rPr>
              <a:t>maxVersionTested</a:t>
            </a:r>
            <a:r>
              <a:rPr lang="en-US" sz="4400" dirty="0" smtClean="0">
                <a:solidFill>
                  <a:srgbClr val="0000FF"/>
                </a:solidFill>
                <a:highlight>
                  <a:srgbClr val="FFFFFF"/>
                </a:highlight>
                <a:latin typeface="Consolas" panose="020B0609020204030204" pitchFamily="49" charset="0"/>
              </a:rPr>
              <a:t>=</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10.0.10190.0</a:t>
            </a:r>
            <a:r>
              <a:rPr lang="en-US" sz="4400" dirty="0" smtClean="0">
                <a:solidFill>
                  <a:srgbClr val="000000"/>
                </a:solidFill>
                <a:highlight>
                  <a:srgbClr val="FFFFFF"/>
                </a:highlight>
                <a:latin typeface="Consolas" panose="020B0609020204030204" pitchFamily="49" charset="0"/>
              </a:rPr>
              <a:t>"</a:t>
            </a:r>
            <a:r>
              <a:rPr lang="en-US" sz="4400" dirty="0" smtClean="0">
                <a:solidFill>
                  <a:srgbClr val="0000FF"/>
                </a:solidFill>
                <a:highlight>
                  <a:srgbClr val="FFFFFF"/>
                </a:highlight>
                <a:latin typeface="Consolas" panose="020B0609020204030204" pitchFamily="49" charset="0"/>
              </a:rPr>
              <a:t>/&gt;</a:t>
            </a:r>
            <a:endParaRPr lang="en-US" sz="4400"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6851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The Universal Windows Platform can update at its own cadence</a:t>
            </a:r>
            <a:endParaRPr lang="en-US" dirty="0"/>
          </a:p>
        </p:txBody>
      </p:sp>
    </p:spTree>
    <p:extLst>
      <p:ext uri="{BB962C8B-B14F-4D97-AF65-F5344CB8AC3E}">
        <p14:creationId xmlns:p14="http://schemas.microsoft.com/office/powerpoint/2010/main" val="405201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app</a:t>
            </a:r>
            <a:endParaRPr lang="en-US" dirty="0"/>
          </a:p>
        </p:txBody>
      </p:sp>
      <p:sp>
        <p:nvSpPr>
          <p:cNvPr id="3" name="Text Placeholder 2"/>
          <p:cNvSpPr>
            <a:spLocks noGrp="1"/>
          </p:cNvSpPr>
          <p:nvPr>
            <p:ph type="body" sz="quarter" idx="10"/>
          </p:nvPr>
        </p:nvSpPr>
        <p:spPr/>
        <p:txBody>
          <a:bodyPr/>
          <a:lstStyle/>
          <a:p>
            <a:r>
              <a:rPr lang="en-US" dirty="0" smtClean="0"/>
              <a:t>A single binary </a:t>
            </a:r>
          </a:p>
          <a:p>
            <a:pPr lvl="1"/>
            <a:r>
              <a:rPr lang="en-US" dirty="0" smtClean="0"/>
              <a:t>Running on any device</a:t>
            </a:r>
          </a:p>
          <a:p>
            <a:pPr lvl="1"/>
            <a:r>
              <a:rPr lang="en-US" dirty="0" smtClean="0"/>
              <a:t>Testing for capabilities</a:t>
            </a:r>
          </a:p>
          <a:p>
            <a:pPr lvl="1"/>
            <a:r>
              <a:rPr lang="en-US" dirty="0" smtClean="0"/>
              <a:t>Adjusting to devices</a:t>
            </a:r>
          </a:p>
        </p:txBody>
      </p:sp>
      <p:grpSp>
        <p:nvGrpSpPr>
          <p:cNvPr id="16" name="Group 15"/>
          <p:cNvGrpSpPr/>
          <p:nvPr/>
        </p:nvGrpSpPr>
        <p:grpSpPr>
          <a:xfrm>
            <a:off x="7014258" y="2650603"/>
            <a:ext cx="4578896" cy="3536188"/>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grpSp>
      <p:sp>
        <p:nvSpPr>
          <p:cNvPr id="17" name="Chevron 16"/>
          <p:cNvSpPr/>
          <p:nvPr/>
        </p:nvSpPr>
        <p:spPr>
          <a:xfrm>
            <a:off x="6096000" y="2650603"/>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18" name="Picture 17"/>
          <p:cNvPicPr>
            <a:picLocks noChangeAspect="1"/>
          </p:cNvPicPr>
          <p:nvPr/>
        </p:nvPicPr>
        <p:blipFill>
          <a:blip r:embed="rId3"/>
          <a:stretch>
            <a:fillRect/>
          </a:stretch>
        </p:blipFill>
        <p:spPr>
          <a:xfrm>
            <a:off x="608727" y="3962658"/>
            <a:ext cx="6053979" cy="4193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259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The developer story</a:t>
            </a:r>
            <a:endParaRPr lang="en-GB" dirty="0"/>
          </a:p>
        </p:txBody>
      </p:sp>
      <p:sp>
        <p:nvSpPr>
          <p:cNvPr id="5" name="Content Placeholder 4"/>
          <p:cNvSpPr>
            <a:spLocks noGrp="1"/>
          </p:cNvSpPr>
          <p:nvPr>
            <p:ph type="body" sz="quarter" idx="10"/>
          </p:nvPr>
        </p:nvSpPr>
        <p:spPr/>
        <p:txBody>
          <a:bodyPr/>
          <a:lstStyle/>
          <a:p>
            <a:r>
              <a:rPr lang="en-GB" dirty="0" smtClean="0"/>
              <a:t>When writing for iOS, </a:t>
            </a:r>
          </a:p>
          <a:p>
            <a:pPr lvl="1"/>
            <a:r>
              <a:rPr lang="en-GB" dirty="0" smtClean="0"/>
              <a:t>A developer writes for iPad &amp; iPhone</a:t>
            </a:r>
          </a:p>
          <a:p>
            <a:r>
              <a:rPr lang="en-GB" dirty="0" smtClean="0"/>
              <a:t>When writing for Android, </a:t>
            </a:r>
          </a:p>
          <a:p>
            <a:pPr lvl="1"/>
            <a:r>
              <a:rPr lang="en-GB" dirty="0" smtClean="0"/>
              <a:t>A developer writes for all supported devices </a:t>
            </a:r>
          </a:p>
          <a:p>
            <a:r>
              <a:rPr lang="en-GB" dirty="0" smtClean="0"/>
              <a:t>When writing for Windows 8, </a:t>
            </a:r>
          </a:p>
          <a:p>
            <a:pPr lvl="1"/>
            <a:r>
              <a:rPr lang="en-GB" dirty="0" smtClean="0"/>
              <a:t>A developer writes for each devices</a:t>
            </a:r>
          </a:p>
          <a:p>
            <a:r>
              <a:rPr lang="en-GB" dirty="0" smtClean="0"/>
              <a:t>When writing for Windows 10, </a:t>
            </a:r>
          </a:p>
          <a:p>
            <a:pPr lvl="1"/>
            <a:r>
              <a:rPr lang="en-GB" dirty="0" smtClean="0"/>
              <a:t>A developer writes for every device</a:t>
            </a:r>
          </a:p>
          <a:p>
            <a:pPr lvl="1"/>
            <a:endParaRPr lang="en-GB" dirty="0"/>
          </a:p>
        </p:txBody>
      </p:sp>
    </p:spTree>
    <p:extLst>
      <p:ext uri="{BB962C8B-B14F-4D97-AF65-F5344CB8AC3E}">
        <p14:creationId xmlns:p14="http://schemas.microsoft.com/office/powerpoint/2010/main" val="381315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Introducing “Template 10”</a:t>
            </a:r>
            <a:endParaRPr lang="en-US" dirty="0"/>
          </a:p>
        </p:txBody>
      </p:sp>
      <p:sp>
        <p:nvSpPr>
          <p:cNvPr id="5" name="Text Placeholder 4"/>
          <p:cNvSpPr>
            <a:spLocks noGrp="1"/>
          </p:cNvSpPr>
          <p:nvPr>
            <p:ph type="body" sz="quarter" idx="10"/>
          </p:nvPr>
        </p:nvSpPr>
        <p:spPr/>
        <p:txBody>
          <a:bodyPr/>
          <a:lstStyle/>
          <a:p>
            <a:r>
              <a:rPr lang="en-US" dirty="0" smtClean="0"/>
              <a:t>A new blank template</a:t>
            </a:r>
          </a:p>
          <a:p>
            <a:pPr lvl="1"/>
            <a:r>
              <a:rPr lang="en-US" dirty="0" smtClean="0"/>
              <a:t>Includes a few files &amp; empty folders to guide conventions</a:t>
            </a:r>
          </a:p>
          <a:p>
            <a:r>
              <a:rPr lang="en-US" dirty="0" smtClean="0"/>
              <a:t>Similar to the MVC template</a:t>
            </a:r>
          </a:p>
          <a:p>
            <a:pPr lvl="1"/>
            <a:r>
              <a:rPr lang="en-US" dirty="0" smtClean="0"/>
              <a:t>Add-on components to solve common problems</a:t>
            </a:r>
          </a:p>
          <a:p>
            <a:r>
              <a:rPr lang="en-US" dirty="0" smtClean="0"/>
              <a:t>Solving for the 90%</a:t>
            </a:r>
          </a:p>
          <a:p>
            <a:pPr lvl="1"/>
            <a:r>
              <a:rPr lang="en-US" dirty="0" smtClean="0"/>
              <a:t>The code will solve the 90% use case</a:t>
            </a:r>
          </a:p>
          <a:p>
            <a:r>
              <a:rPr lang="en-US" dirty="0" smtClean="0"/>
              <a:t>Delivering with Windows 10</a:t>
            </a:r>
          </a:p>
          <a:p>
            <a:pPr lvl="1"/>
            <a:r>
              <a:rPr lang="en-US" dirty="0" smtClean="0"/>
              <a:t>The template is in GitHub and still under construction</a:t>
            </a:r>
          </a:p>
        </p:txBody>
      </p:sp>
    </p:spTree>
    <p:extLst>
      <p:ext uri="{BB962C8B-B14F-4D97-AF65-F5344CB8AC3E}">
        <p14:creationId xmlns:p14="http://schemas.microsoft.com/office/powerpoint/2010/main" val="2407835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Download Template10</a:t>
            </a:r>
            <a:r>
              <a:rPr lang="en-US" dirty="0" smtClean="0"/>
              <a:t/>
            </a:r>
            <a:br>
              <a:rPr lang="en-US" dirty="0" smtClean="0"/>
            </a:br>
            <a:r>
              <a:rPr lang="en-US" b="0" dirty="0" smtClean="0"/>
              <a:t>http://aka.ms/template10</a:t>
            </a:r>
            <a:endParaRPr lang="en-US" b="0" dirty="0"/>
          </a:p>
        </p:txBody>
      </p:sp>
    </p:spTree>
    <p:extLst>
      <p:ext uri="{BB962C8B-B14F-4D97-AF65-F5344CB8AC3E}">
        <p14:creationId xmlns:p14="http://schemas.microsoft.com/office/powerpoint/2010/main" val="167207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Hello devices</a:t>
            </a:r>
            <a:endParaRPr lang="en-US" dirty="0"/>
          </a:p>
        </p:txBody>
      </p:sp>
      <p:sp>
        <p:nvSpPr>
          <p:cNvPr id="2" name="Content Placeholder 1"/>
          <p:cNvSpPr>
            <a:spLocks noGrp="1"/>
          </p:cNvSpPr>
          <p:nvPr>
            <p:ph sz="quarter" idx="10"/>
          </p:nvPr>
        </p:nvSpPr>
        <p:spPr/>
        <p:txBody>
          <a:bodyPr/>
          <a:lstStyle/>
          <a:p>
            <a:endParaRPr lang="en-US"/>
          </a:p>
        </p:txBody>
      </p:sp>
    </p:spTree>
    <p:extLst>
      <p:ext uri="{BB962C8B-B14F-4D97-AF65-F5344CB8AC3E}">
        <p14:creationId xmlns:p14="http://schemas.microsoft.com/office/powerpoint/2010/main" val="1195114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leNewProject">
            <a:hlinkClick r:id="" action="ppaction://media"/>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p:spPr>
      </p:pic>
      <p:sp>
        <p:nvSpPr>
          <p:cNvPr id="6" name="Rectangle 5"/>
          <p:cNvSpPr/>
          <p:nvPr/>
        </p:nvSpPr>
        <p:spPr>
          <a:xfrm>
            <a:off x="11035431" y="200416"/>
            <a:ext cx="1156570" cy="400833"/>
          </a:xfrm>
          <a:prstGeom prst="rect">
            <a:avLst/>
          </a:prstGeom>
          <a:solidFill>
            <a:srgbClr val="EDEFF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rgbClr val="EFEEF3"/>
              </a:solidFill>
            </a:endParaRPr>
          </a:p>
        </p:txBody>
      </p:sp>
    </p:spTree>
    <p:extLst>
      <p:ext uri="{BB962C8B-B14F-4D97-AF65-F5344CB8AC3E}">
        <p14:creationId xmlns:p14="http://schemas.microsoft.com/office/powerpoint/2010/main" val="747959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extensions</a:t>
            </a:r>
            <a:endParaRPr lang="en-US" dirty="0"/>
          </a:p>
        </p:txBody>
      </p:sp>
      <p:sp>
        <p:nvSpPr>
          <p:cNvPr id="3" name="Text Placeholder 2"/>
          <p:cNvSpPr>
            <a:spLocks noGrp="1"/>
          </p:cNvSpPr>
          <p:nvPr>
            <p:ph type="body" sz="quarter" idx="10"/>
          </p:nvPr>
        </p:nvSpPr>
        <p:spPr/>
        <p:txBody>
          <a:bodyPr/>
          <a:lstStyle/>
          <a:p>
            <a:r>
              <a:rPr lang="en-US" dirty="0" smtClean="0"/>
              <a:t>Device-specific API</a:t>
            </a:r>
            <a:endParaRPr lang="en-GB" dirty="0"/>
          </a:p>
          <a:p>
            <a:pPr lvl="1"/>
            <a:r>
              <a:rPr lang="en-GB" dirty="0" smtClean="0"/>
              <a:t>Family-specific capabilities</a:t>
            </a:r>
          </a:p>
          <a:p>
            <a:pPr lvl="1"/>
            <a:r>
              <a:rPr lang="en-GB" dirty="0" smtClean="0"/>
              <a:t>Compatible across devices</a:t>
            </a:r>
          </a:p>
          <a:p>
            <a:pPr lvl="1"/>
            <a:r>
              <a:rPr lang="en-GB" dirty="0" smtClean="0"/>
              <a:t>Unique update cadence</a:t>
            </a:r>
            <a:endParaRPr lang="en-GB" dirty="0"/>
          </a:p>
          <a:p>
            <a:endParaRPr lang="en-US" dirty="0"/>
          </a:p>
        </p:txBody>
      </p:sp>
      <p:grpSp>
        <p:nvGrpSpPr>
          <p:cNvPr id="25" name="Group 24"/>
          <p:cNvGrpSpPr/>
          <p:nvPr/>
        </p:nvGrpSpPr>
        <p:grpSpPr>
          <a:xfrm>
            <a:off x="7014258" y="3564431"/>
            <a:ext cx="4578895" cy="2622360"/>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smtClean="0"/>
                <a:t>Device</a:t>
              </a:r>
              <a:endParaRPr lang="en-US" sz="2000" dirty="0" smtClean="0"/>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smtClean="0"/>
                <a:t>Device</a:t>
              </a:r>
              <a:endParaRPr lang="en-US" sz="2000" dirty="0" smtClean="0"/>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Device</a:t>
              </a:r>
              <a:endParaRPr lang="en-US" sz="2000" dirty="0" smtClean="0"/>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Universal Windows Platform</a:t>
              </a:r>
            </a:p>
          </p:txBody>
        </p:sp>
      </p:grpSp>
      <p:sp>
        <p:nvSpPr>
          <p:cNvPr id="26" name="Rectangle 25"/>
          <p:cNvSpPr/>
          <p:nvPr/>
        </p:nvSpPr>
        <p:spPr>
          <a:xfrm>
            <a:off x="7014258" y="1720421"/>
            <a:ext cx="4578896" cy="796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Windows App</a:t>
            </a:r>
          </a:p>
        </p:txBody>
      </p:sp>
      <p:sp>
        <p:nvSpPr>
          <p:cNvPr id="32" name="Snip Diagonal Corner Rectangle 31"/>
          <p:cNvSpPr/>
          <p:nvPr/>
        </p:nvSpPr>
        <p:spPr>
          <a:xfrm>
            <a:off x="8580921"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Phone</a:t>
            </a:r>
          </a:p>
          <a:p>
            <a:pPr algn="ctr">
              <a:lnSpc>
                <a:spcPct val="90000"/>
              </a:lnSpc>
              <a:spcBef>
                <a:spcPts val="600"/>
              </a:spcBef>
            </a:pPr>
            <a:r>
              <a:rPr lang="en-US" sz="1400" dirty="0"/>
              <a:t>extension</a:t>
            </a:r>
            <a:endParaRPr lang="en-US" sz="2000" dirty="0" smtClean="0"/>
          </a:p>
        </p:txBody>
      </p:sp>
      <p:sp>
        <p:nvSpPr>
          <p:cNvPr id="33" name="Snip Diagonal Corner Rectangle 32"/>
          <p:cNvSpPr/>
          <p:nvPr/>
        </p:nvSpPr>
        <p:spPr>
          <a:xfrm>
            <a:off x="10147584" y="2634249"/>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Xbox</a:t>
            </a:r>
          </a:p>
          <a:p>
            <a:pPr algn="ctr">
              <a:lnSpc>
                <a:spcPct val="90000"/>
              </a:lnSpc>
              <a:spcBef>
                <a:spcPts val="600"/>
              </a:spcBef>
            </a:pPr>
            <a:r>
              <a:rPr lang="en-US" sz="1400" dirty="0"/>
              <a:t>extension</a:t>
            </a:r>
            <a:endParaRPr lang="en-US" sz="2000" dirty="0" smtClean="0"/>
          </a:p>
        </p:txBody>
      </p:sp>
      <p:sp>
        <p:nvSpPr>
          <p:cNvPr id="34" name="Snip Diagonal Corner Rectangle 33"/>
          <p:cNvSpPr/>
          <p:nvPr/>
        </p:nvSpPr>
        <p:spPr>
          <a:xfrm>
            <a:off x="7014258" y="2634250"/>
            <a:ext cx="1445569" cy="796455"/>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Desktop</a:t>
            </a:r>
          </a:p>
          <a:p>
            <a:pPr algn="ctr">
              <a:lnSpc>
                <a:spcPct val="90000"/>
              </a:lnSpc>
              <a:spcBef>
                <a:spcPts val="600"/>
              </a:spcBef>
            </a:pPr>
            <a:r>
              <a:rPr lang="en-US" sz="1400" dirty="0" smtClean="0"/>
              <a:t>extension</a:t>
            </a:r>
            <a:endParaRPr lang="en-US" sz="2000" dirty="0" smtClean="0"/>
          </a:p>
        </p:txBody>
      </p:sp>
      <p:sp>
        <p:nvSpPr>
          <p:cNvPr id="35" name="Chevron 34"/>
          <p:cNvSpPr/>
          <p:nvPr/>
        </p:nvSpPr>
        <p:spPr>
          <a:xfrm>
            <a:off x="6096000" y="2634249"/>
            <a:ext cx="806289" cy="806289"/>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pic>
        <p:nvPicPr>
          <p:cNvPr id="36" name="Picture 35"/>
          <p:cNvPicPr>
            <a:picLocks noChangeAspect="1"/>
          </p:cNvPicPr>
          <p:nvPr/>
        </p:nvPicPr>
        <p:blipFill>
          <a:blip r:embed="rId3"/>
          <a:stretch>
            <a:fillRect/>
          </a:stretch>
        </p:blipFill>
        <p:spPr>
          <a:xfrm>
            <a:off x="658249" y="3794298"/>
            <a:ext cx="6066642" cy="4192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6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Windows Platform</a:t>
            </a:r>
            <a:endParaRPr lang="en-US" dirty="0"/>
          </a:p>
        </p:txBody>
      </p:sp>
      <p:sp>
        <p:nvSpPr>
          <p:cNvPr id="4" name="Text Placeholder 3"/>
          <p:cNvSpPr>
            <a:spLocks noGrp="1"/>
          </p:cNvSpPr>
          <p:nvPr>
            <p:ph type="body" sz="quarter" idx="10"/>
          </p:nvPr>
        </p:nvSpPr>
        <p:spPr>
          <a:xfrm>
            <a:off x="269239" y="1204913"/>
            <a:ext cx="11922760" cy="5653087"/>
          </a:xfrm>
        </p:spPr>
        <p:txBody>
          <a:bodyPr/>
          <a:lstStyle/>
          <a:p>
            <a:r>
              <a:rPr lang="en-US" dirty="0" smtClean="0"/>
              <a:t>One Operating System</a:t>
            </a:r>
          </a:p>
          <a:p>
            <a:pPr lvl="1"/>
            <a:r>
              <a:rPr lang="en-US" dirty="0" smtClean="0"/>
              <a:t>One Windows core for all devices</a:t>
            </a:r>
          </a:p>
          <a:p>
            <a:r>
              <a:rPr lang="en-US" dirty="0" smtClean="0"/>
              <a:t>One App Platform</a:t>
            </a:r>
          </a:p>
          <a:p>
            <a:pPr lvl="1"/>
            <a:r>
              <a:rPr lang="en-US" dirty="0" smtClean="0"/>
              <a:t>Apps run across every family</a:t>
            </a:r>
          </a:p>
          <a:p>
            <a:pPr lvl="0"/>
            <a:r>
              <a:rPr lang="en-US" dirty="0" smtClean="0"/>
              <a:t>One Dev Center</a:t>
            </a:r>
          </a:p>
          <a:p>
            <a:pPr lvl="1"/>
            <a:r>
              <a:rPr lang="en-US" dirty="0" smtClean="0"/>
              <a:t>Single submission flow and dashboard </a:t>
            </a:r>
          </a:p>
          <a:p>
            <a:r>
              <a:rPr lang="en-US" dirty="0" smtClean="0"/>
              <a:t>One Store                                                    </a:t>
            </a:r>
          </a:p>
          <a:p>
            <a:pPr lvl="1"/>
            <a:r>
              <a:rPr lang="en-US" dirty="0" smtClean="0"/>
              <a:t>Global reach, local monetization         </a:t>
            </a:r>
            <a:br>
              <a:rPr lang="en-US" dirty="0" smtClean="0"/>
            </a:br>
            <a:r>
              <a:rPr lang="en-US" dirty="0" smtClean="0"/>
              <a:t>Consumers, Business &amp; Education</a:t>
            </a:r>
            <a:endParaRPr lang="en-US" dirty="0"/>
          </a:p>
        </p:txBody>
      </p:sp>
      <p:grpSp>
        <p:nvGrpSpPr>
          <p:cNvPr id="8" name="Group 7"/>
          <p:cNvGrpSpPr/>
          <p:nvPr/>
        </p:nvGrpSpPr>
        <p:grpSpPr>
          <a:xfrm>
            <a:off x="5975675" y="1847266"/>
            <a:ext cx="5501432" cy="3439276"/>
            <a:chOff x="352115" y="1847266"/>
            <a:chExt cx="5501432" cy="3439276"/>
          </a:xfrm>
        </p:grpSpPr>
        <p:pic>
          <p:nvPicPr>
            <p:cNvPr id="24" name="Picture 2" descr="https://compass-ssl.surface.com/assets/3e/22/3e22a8d7-25bd-473d-815a-f49e27c515cb.png#desktop-engagingmeetings-ne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Desktop"/>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05547" y="2731677"/>
              <a:ext cx="3048000" cy="1830684"/>
            </a:xfrm>
            <a:prstGeom prst="rect">
              <a:avLst/>
            </a:prstGeom>
          </p:spPr>
        </p:pic>
        <p:pic>
          <p:nvPicPr>
            <p:cNvPr id="31"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52115" y="3298954"/>
              <a:ext cx="1424587" cy="1301825"/>
            </a:xfrm>
            <a:prstGeom prst="rect">
              <a:avLst/>
            </a:prstGeom>
          </p:spPr>
        </p:pic>
        <p:pic>
          <p:nvPicPr>
            <p:cNvPr id="32"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33" name="2-in-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477819" y="3602303"/>
              <a:ext cx="2790403" cy="1684239"/>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08002" y="4514524"/>
              <a:ext cx="1593273" cy="628734"/>
            </a:xfrm>
            <a:prstGeom prst="rect">
              <a:avLst/>
            </a:prstGeom>
            <a:noFill/>
            <a:ln>
              <a:noFill/>
            </a:ln>
          </p:spPr>
        </p:pic>
      </p:grpSp>
      <p:sp>
        <p:nvSpPr>
          <p:cNvPr id="14" name="Content Placeholder 3"/>
          <p:cNvSpPr txBox="1">
            <a:spLocks/>
          </p:cNvSpPr>
          <p:nvPr/>
        </p:nvSpPr>
        <p:spPr>
          <a:xfrm>
            <a:off x="6366675" y="1764554"/>
            <a:ext cx="5825325" cy="4922999"/>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gradFill>
                  <a:gsLst>
                    <a:gs pos="0">
                      <a:schemeClr val="accent1"/>
                    </a:gs>
                    <a:gs pos="100000">
                      <a:schemeClr val="accent1"/>
                    </a:gs>
                  </a:gsLst>
                  <a:lin ang="5400000" scaled="1"/>
                </a:gra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1867" kern="1200">
                <a:gradFill>
                  <a:gsLst>
                    <a:gs pos="0">
                      <a:schemeClr val="tx1"/>
                    </a:gs>
                    <a:gs pos="100000">
                      <a:schemeClr val="tx1"/>
                    </a:gs>
                  </a:gsLst>
                  <a:lin ang="5400000" scaled="1"/>
                </a:gra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1867" kern="1200">
                <a:gradFill>
                  <a:gsLst>
                    <a:gs pos="0">
                      <a:schemeClr val="tx1"/>
                    </a:gs>
                    <a:gs pos="100000">
                      <a:schemeClr val="tx1"/>
                    </a:gs>
                  </a:gsLst>
                  <a:lin ang="5400000" scaled="1"/>
                </a:gra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nSpc>
                <a:spcPct val="100000"/>
              </a:lnSpc>
              <a:spcBef>
                <a:spcPts val="0"/>
              </a:spcBef>
              <a:spcAft>
                <a:spcPts val="1800"/>
              </a:spcAft>
            </a:pPr>
            <a:endParaRPr lang="en-US" sz="2000" dirty="0" smtClean="0">
              <a:solidFill>
                <a:schemeClr val="tx1"/>
              </a:solidFill>
              <a:latin typeface="+mn-lt"/>
            </a:endParaRPr>
          </a:p>
        </p:txBody>
      </p:sp>
    </p:spTree>
    <p:extLst>
      <p:ext uri="{BB962C8B-B14F-4D97-AF65-F5344CB8AC3E}">
        <p14:creationId xmlns:p14="http://schemas.microsoft.com/office/powerpoint/2010/main" val="1900560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342" y="1278800"/>
            <a:ext cx="10751313" cy="2695311"/>
          </a:xfrm>
        </p:spPr>
        <p:txBody>
          <a:bodyPr/>
          <a:lstStyle/>
          <a:p>
            <a:pPr algn="ctr"/>
            <a:r>
              <a:rPr lang="en-US" sz="4800" dirty="0"/>
              <a:t>Spread the word and the mayo.</a:t>
            </a:r>
          </a:p>
        </p:txBody>
      </p:sp>
      <p:pic>
        <p:nvPicPr>
          <p:cNvPr id="1026" name="Picture 2" descr="Windows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38" y="861011"/>
            <a:ext cx="2682889"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585" y="861011"/>
            <a:ext cx="2301564"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bw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6886" y="883263"/>
            <a:ext cx="2083668"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511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210302"/>
            <a:ext cx="11637012" cy="2437399"/>
          </a:xfrm>
        </p:spPr>
        <p:txBody>
          <a:bodyPr/>
          <a:lstStyle/>
          <a:p>
            <a:r>
              <a:rPr lang="en-US" dirty="0" smtClean="0"/>
              <a:t>Traditional Microsoft technologies are not the only way to create Windows apps</a:t>
            </a:r>
            <a:endParaRPr lang="en-US" dirty="0"/>
          </a:p>
        </p:txBody>
      </p:sp>
    </p:spTree>
    <p:extLst>
      <p:ext uri="{BB962C8B-B14F-4D97-AF65-F5344CB8AC3E}">
        <p14:creationId xmlns:p14="http://schemas.microsoft.com/office/powerpoint/2010/main" val="281285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793" y="4736942"/>
            <a:ext cx="10995991" cy="10304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Windows 10</a:t>
            </a:r>
          </a:p>
          <a:p>
            <a:pPr algn="ctr">
              <a:lnSpc>
                <a:spcPct val="90000"/>
              </a:lnSpc>
              <a:spcBef>
                <a:spcPts val="600"/>
              </a:spcBef>
            </a:pPr>
            <a:r>
              <a:rPr lang="en-US" sz="1400" dirty="0" smtClean="0"/>
              <a:t>operating system</a:t>
            </a:r>
          </a:p>
        </p:txBody>
      </p:sp>
      <p:grpSp>
        <p:nvGrpSpPr>
          <p:cNvPr id="7" name="Group 6"/>
          <p:cNvGrpSpPr/>
          <p:nvPr/>
        </p:nvGrpSpPr>
        <p:grpSpPr>
          <a:xfrm>
            <a:off x="7288083" y="1008403"/>
            <a:ext cx="4317507" cy="2348279"/>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b" anchorCtr="0" forceAA="0" compatLnSpc="1">
              <a:prstTxWarp prst="textNoShape">
                <a:avLst/>
              </a:prstTxWarp>
              <a:noAutofit/>
            </a:bodyPr>
            <a:lstStyle/>
            <a:p>
              <a:pPr algn="ctr">
                <a:lnSpc>
                  <a:spcPct val="90000"/>
                </a:lnSpc>
                <a:spcBef>
                  <a:spcPts val="600"/>
                </a:spcBef>
              </a:pPr>
              <a:r>
                <a:rPr lang="en-US" sz="2400" dirty="0" smtClean="0">
                  <a:solidFill>
                    <a:schemeClr val="tx2"/>
                  </a:solidFill>
                </a:rPr>
                <a:t>Bridging technologies</a:t>
              </a:r>
            </a:p>
          </p:txBody>
        </p:sp>
        <p:grpSp>
          <p:nvGrpSpPr>
            <p:cNvPr id="42" name="Group 41"/>
            <p:cNvGrpSpPr/>
            <p:nvPr/>
          </p:nvGrpSpPr>
          <p:grpSpPr>
            <a:xfrm>
              <a:off x="7463676" y="1206970"/>
              <a:ext cx="3966324" cy="1546366"/>
              <a:chOff x="7288084" y="1435123"/>
              <a:chExt cx="4317507" cy="1429501"/>
            </a:xfrm>
            <a:solidFill>
              <a:schemeClr val="bg2">
                <a:lumMod val="75000"/>
              </a:schemeClr>
            </a:solidFill>
          </p:grpSpPr>
          <p:sp>
            <p:nvSpPr>
              <p:cNvPr id="32" name="Snip Diagonal Corner Rectangle 31"/>
              <p:cNvSpPr/>
              <p:nvPr/>
            </p:nvSpPr>
            <p:spPr>
              <a:xfrm>
                <a:off x="1062732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Win32</a:t>
                </a:r>
                <a:endParaRPr lang="en-US" sz="2400" dirty="0" smtClean="0"/>
              </a:p>
              <a:p>
                <a:pPr algn="ctr">
                  <a:lnSpc>
                    <a:spcPct val="90000"/>
                  </a:lnSpc>
                  <a:spcBef>
                    <a:spcPts val="600"/>
                  </a:spcBef>
                </a:pPr>
                <a:r>
                  <a:rPr lang="en-US" sz="1400" dirty="0" smtClean="0"/>
                  <a:t>desktop</a:t>
                </a:r>
                <a:endParaRPr lang="en-US" sz="2400" dirty="0" smtClean="0"/>
              </a:p>
            </p:txBody>
          </p:sp>
          <p:sp>
            <p:nvSpPr>
              <p:cNvPr id="33" name="Snip Diagonal Corner Rectangle 32"/>
              <p:cNvSpPr/>
              <p:nvPr/>
            </p:nvSpPr>
            <p:spPr>
              <a:xfrm>
                <a:off x="9514245"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Web</a:t>
                </a:r>
                <a:endParaRPr lang="en-US" sz="2400" dirty="0" smtClean="0"/>
              </a:p>
              <a:p>
                <a:pPr algn="ctr">
                  <a:lnSpc>
                    <a:spcPct val="90000"/>
                  </a:lnSpc>
                  <a:spcBef>
                    <a:spcPts val="600"/>
                  </a:spcBef>
                </a:pPr>
                <a:r>
                  <a:rPr lang="en-US" sz="1400" dirty="0" smtClean="0"/>
                  <a:t>hosted</a:t>
                </a:r>
                <a:endParaRPr lang="en-US" sz="2400" dirty="0" smtClean="0"/>
              </a:p>
            </p:txBody>
          </p:sp>
          <p:sp>
            <p:nvSpPr>
              <p:cNvPr id="34" name="Snip Diagonal Corner Rectangle 33"/>
              <p:cNvSpPr/>
              <p:nvPr/>
            </p:nvSpPr>
            <p:spPr>
              <a:xfrm>
                <a:off x="840116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smtClean="0"/>
                  <a:t>Java</a:t>
                </a:r>
              </a:p>
              <a:p>
                <a:pPr algn="ctr">
                  <a:lnSpc>
                    <a:spcPct val="90000"/>
                  </a:lnSpc>
                  <a:spcBef>
                    <a:spcPts val="600"/>
                  </a:spcBef>
                </a:pPr>
                <a:r>
                  <a:rPr lang="en-US" sz="1400" dirty="0" smtClean="0"/>
                  <a:t>Android</a:t>
                </a:r>
                <a:endParaRPr lang="en-US" sz="2400" dirty="0" smtClean="0"/>
              </a:p>
            </p:txBody>
          </p:sp>
          <p:sp>
            <p:nvSpPr>
              <p:cNvPr id="35" name="Snip Diagonal Corner Rectangle 34"/>
              <p:cNvSpPr/>
              <p:nvPr/>
            </p:nvSpPr>
            <p:spPr>
              <a:xfrm>
                <a:off x="7288084" y="1435123"/>
                <a:ext cx="97826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000" dirty="0" err="1" smtClean="0"/>
                  <a:t>Obj.C</a:t>
                </a:r>
                <a:endParaRPr lang="en-US" sz="2000" dirty="0" smtClean="0"/>
              </a:p>
              <a:p>
                <a:pPr algn="ctr">
                  <a:lnSpc>
                    <a:spcPct val="90000"/>
                  </a:lnSpc>
                  <a:spcBef>
                    <a:spcPts val="600"/>
                  </a:spcBef>
                </a:pPr>
                <a:r>
                  <a:rPr lang="en-US" sz="1400" dirty="0" smtClean="0"/>
                  <a:t>iOS</a:t>
                </a:r>
                <a:endParaRPr lang="en-US" sz="2400" dirty="0" smtClean="0"/>
              </a:p>
            </p:txBody>
          </p:sp>
        </p:grpSp>
      </p:grpSp>
      <p:grpSp>
        <p:nvGrpSpPr>
          <p:cNvPr id="3" name="Group 2"/>
          <p:cNvGrpSpPr/>
          <p:nvPr/>
        </p:nvGrpSpPr>
        <p:grpSpPr>
          <a:xfrm>
            <a:off x="3938035" y="1008403"/>
            <a:ext cx="7667555" cy="3594295"/>
            <a:chOff x="3938035" y="1008403"/>
            <a:chExt cx="7667555" cy="3594295"/>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Universal Windows Platform</a:t>
              </a:r>
            </a:p>
          </p:txBody>
        </p:sp>
        <p:sp>
          <p:nvSpPr>
            <p:cNvPr id="24" name="Rectangle 23"/>
            <p:cNvSpPr/>
            <p:nvPr/>
          </p:nvSpPr>
          <p:spPr>
            <a:xfrm>
              <a:off x="617500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WWA</a:t>
              </a:r>
            </a:p>
          </p:txBody>
        </p:sp>
        <p:sp>
          <p:nvSpPr>
            <p:cNvPr id="25" name="Rectangle 24"/>
            <p:cNvSpPr/>
            <p:nvPr/>
          </p:nvSpPr>
          <p:spPr>
            <a:xfrm>
              <a:off x="5061923"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a:p>
              <a:pPr algn="ctr">
                <a:lnSpc>
                  <a:spcPct val="90000"/>
                </a:lnSpc>
                <a:spcBef>
                  <a:spcPts val="600"/>
                </a:spcBef>
              </a:pPr>
              <a:r>
                <a:rPr lang="en-US" sz="1400" dirty="0" smtClean="0"/>
                <a:t>&amp; CX</a:t>
              </a:r>
              <a:endParaRPr lang="en-US" sz="2400" dirty="0" smtClean="0"/>
            </a:p>
          </p:txBody>
        </p:sp>
        <p:sp>
          <p:nvSpPr>
            <p:cNvPr id="26" name="Rectangle 25"/>
            <p:cNvSpPr/>
            <p:nvPr/>
          </p:nvSpPr>
          <p:spPr>
            <a:xfrm>
              <a:off x="3948842" y="2258568"/>
              <a:ext cx="978266" cy="1098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36" name="Rectangle 35"/>
            <p:cNvSpPr/>
            <p:nvPr/>
          </p:nvSpPr>
          <p:spPr>
            <a:xfrm>
              <a:off x="6175003" y="1008403"/>
              <a:ext cx="978266"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HTML</a:t>
              </a:r>
            </a:p>
          </p:txBody>
        </p:sp>
        <p:sp>
          <p:nvSpPr>
            <p:cNvPr id="37" name="Rectangle 36"/>
            <p:cNvSpPr/>
            <p:nvPr/>
          </p:nvSpPr>
          <p:spPr>
            <a:xfrm>
              <a:off x="3938035" y="1640257"/>
              <a:ext cx="2091347" cy="4747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DirectX</a:t>
              </a:r>
            </a:p>
          </p:txBody>
        </p:sp>
        <p:sp>
          <p:nvSpPr>
            <p:cNvPr id="38" name="Rectangle 37"/>
            <p:cNvSpPr/>
            <p:nvPr/>
          </p:nvSpPr>
          <p:spPr>
            <a:xfrm>
              <a:off x="3948841" y="1012199"/>
              <a:ext cx="2091347" cy="49381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XAML</a:t>
              </a:r>
            </a:p>
          </p:txBody>
        </p:sp>
      </p:grpSp>
      <p:grpSp>
        <p:nvGrpSpPr>
          <p:cNvPr id="2" name="Group 1"/>
          <p:cNvGrpSpPr/>
          <p:nvPr/>
        </p:nvGrpSpPr>
        <p:grpSpPr>
          <a:xfrm>
            <a:off x="609601" y="1008403"/>
            <a:ext cx="3204427" cy="3594295"/>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languages</a:t>
              </a:r>
              <a:endParaRPr lang="en-US" sz="2400" dirty="0" smtClean="0"/>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WF</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smtClean="0"/>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a:lnSpc>
                  <a:spcPct val="90000"/>
                </a:lnSpc>
                <a:spcBef>
                  <a:spcPts val="600"/>
                </a:spcBef>
              </a:pPr>
              <a:r>
                <a:rPr lang="en-US" sz="2400" dirty="0" err="1" smtClean="0"/>
                <a:t>.Net</a:t>
              </a:r>
              <a:endParaRPr lang="en-US" sz="2400" dirty="0" smtClean="0"/>
            </a:p>
            <a:p>
              <a:pPr algn="ctr">
                <a:lnSpc>
                  <a:spcPct val="90000"/>
                </a:lnSpc>
                <a:spcBef>
                  <a:spcPts val="600"/>
                </a:spcBef>
              </a:pPr>
              <a:r>
                <a:rPr lang="en-US" sz="1200" dirty="0" smtClean="0"/>
                <a:t>runtime</a:t>
              </a:r>
              <a:endParaRPr lang="en-US" sz="2400" dirty="0" smtClean="0"/>
            </a:p>
          </p:txBody>
        </p:sp>
      </p:grpSp>
    </p:spTree>
    <p:extLst>
      <p:ext uri="{BB962C8B-B14F-4D97-AF65-F5344CB8AC3E}">
        <p14:creationId xmlns:p14="http://schemas.microsoft.com/office/powerpoint/2010/main" val="51635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Let’s talk about bridge technologies</a:t>
            </a:r>
            <a:endParaRPr lang="en-US" dirty="0"/>
          </a:p>
        </p:txBody>
      </p:sp>
      <p:sp>
        <p:nvSpPr>
          <p:cNvPr id="4" name="Text Placeholder 3"/>
          <p:cNvSpPr>
            <a:spLocks noGrp="1"/>
          </p:cNvSpPr>
          <p:nvPr>
            <p:ph type="body" sz="quarter" idx="10"/>
          </p:nvPr>
        </p:nvSpPr>
        <p:spPr/>
        <p:txBody>
          <a:bodyPr vert="horz" lIns="137160" tIns="109728" rIns="137160" bIns="109728" rtlCol="0" anchor="t">
            <a:noAutofit/>
          </a:bodyPr>
          <a:lstStyle/>
          <a:p>
            <a:r>
              <a:rPr lang="en-US" sz="3200" dirty="0"/>
              <a:t>Objective-C</a:t>
            </a:r>
          </a:p>
          <a:p>
            <a:pPr lvl="1"/>
            <a:r>
              <a:rPr lang="en-US" sz="1800" dirty="0"/>
              <a:t>At Build we announced iOS code can be reused in a Windows app</a:t>
            </a:r>
          </a:p>
          <a:p>
            <a:r>
              <a:rPr lang="en-US" sz="3200" dirty="0"/>
              <a:t>Android</a:t>
            </a:r>
          </a:p>
          <a:p>
            <a:pPr lvl="1"/>
            <a:r>
              <a:rPr lang="en-US" sz="1800" dirty="0"/>
              <a:t>At Build we announced Android code can be reused in a Windows app to run on Windows Phone</a:t>
            </a:r>
          </a:p>
          <a:p>
            <a:r>
              <a:rPr lang="en-US" sz="3200" dirty="0"/>
              <a:t>Web</a:t>
            </a:r>
          </a:p>
          <a:p>
            <a:pPr lvl="1"/>
            <a:r>
              <a:rPr lang="en-US" sz="1800" dirty="0"/>
              <a:t>At Build we announced web sites can be wrapped to run on Windows </a:t>
            </a:r>
          </a:p>
          <a:p>
            <a:r>
              <a:rPr lang="en-US" sz="3200" dirty="0"/>
              <a:t>Win32</a:t>
            </a:r>
          </a:p>
          <a:p>
            <a:pPr lvl="1"/>
            <a:r>
              <a:rPr lang="en-US" sz="1800" dirty="0"/>
              <a:t>At Build we announced that Classic Windows Apps (CWA) can be packaged as an </a:t>
            </a:r>
            <a:r>
              <a:rPr lang="en-US" sz="1800" dirty="0" err="1"/>
              <a:t>Appx</a:t>
            </a:r>
            <a:endParaRPr lang="en-US" sz="1800" dirty="0"/>
          </a:p>
        </p:txBody>
      </p:sp>
    </p:spTree>
    <p:extLst>
      <p:ext uri="{BB962C8B-B14F-4D97-AF65-F5344CB8AC3E}">
        <p14:creationId xmlns:p14="http://schemas.microsoft.com/office/powerpoint/2010/main" val="945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79602"/>
            <a:ext cx="11637012" cy="1698798"/>
          </a:xfrm>
        </p:spPr>
        <p:txBody>
          <a:bodyPr/>
          <a:lstStyle/>
          <a:p>
            <a:r>
              <a:rPr lang="en-US" dirty="0" smtClean="0"/>
              <a:t>Bridges bring more apps </a:t>
            </a:r>
            <a:br>
              <a:rPr lang="en-US" dirty="0" smtClean="0"/>
            </a:br>
            <a:r>
              <a:rPr lang="en-US" dirty="0" smtClean="0"/>
              <a:t>to the Windows platform</a:t>
            </a:r>
            <a:endParaRPr lang="en-US" dirty="0"/>
          </a:p>
        </p:txBody>
      </p:sp>
    </p:spTree>
    <p:extLst>
      <p:ext uri="{BB962C8B-B14F-4D97-AF65-F5344CB8AC3E}">
        <p14:creationId xmlns:p14="http://schemas.microsoft.com/office/powerpoint/2010/main" val="224436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Adaptive design</a:t>
            </a:r>
            <a:endParaRPr lang="en-US" dirty="0"/>
          </a:p>
        </p:txBody>
      </p:sp>
      <p:sp>
        <p:nvSpPr>
          <p:cNvPr id="4" name="Text Placeholder 3"/>
          <p:cNvSpPr>
            <a:spLocks noGrp="1"/>
          </p:cNvSpPr>
          <p:nvPr>
            <p:ph type="body" sz="quarter" idx="10"/>
          </p:nvPr>
        </p:nvSpPr>
        <p:spPr/>
        <p:txBody>
          <a:bodyPr/>
          <a:lstStyle/>
          <a:p>
            <a:r>
              <a:rPr lang="en-US" dirty="0" smtClean="0"/>
              <a:t>Responsive design</a:t>
            </a:r>
          </a:p>
          <a:p>
            <a:pPr lvl="1"/>
            <a:r>
              <a:rPr lang="en-US" dirty="0" smtClean="0"/>
              <a:t>Flexible layout responds to small changes</a:t>
            </a:r>
          </a:p>
          <a:p>
            <a:pPr lvl="1"/>
            <a:r>
              <a:rPr lang="en-US" dirty="0" smtClean="0"/>
              <a:t>Many controls handle basic responsiveness</a:t>
            </a:r>
          </a:p>
          <a:p>
            <a:r>
              <a:rPr lang="en-US" dirty="0" smtClean="0"/>
              <a:t>Adaptive design</a:t>
            </a:r>
          </a:p>
          <a:p>
            <a:pPr lvl="1"/>
            <a:r>
              <a:rPr lang="en-US" dirty="0" smtClean="0"/>
              <a:t>Smart layout adjusts to large changes</a:t>
            </a:r>
          </a:p>
          <a:p>
            <a:pPr lvl="1"/>
            <a:r>
              <a:rPr lang="en-US" dirty="0" smtClean="0"/>
              <a:t>Features like visual states aid in this design</a:t>
            </a:r>
          </a:p>
          <a:p>
            <a:r>
              <a:rPr lang="en-US" dirty="0" smtClean="0"/>
              <a:t>Tailored design</a:t>
            </a:r>
          </a:p>
          <a:p>
            <a:pPr lvl="1"/>
            <a:r>
              <a:rPr lang="en-US" dirty="0"/>
              <a:t>A device-specific app can simplify design </a:t>
            </a:r>
            <a:endParaRPr lang="en-US" dirty="0" smtClean="0"/>
          </a:p>
          <a:p>
            <a:pPr lvl="1"/>
            <a:r>
              <a:rPr lang="en-US" dirty="0" smtClean="0"/>
              <a:t>Some devices have unique design languages</a:t>
            </a:r>
          </a:p>
        </p:txBody>
      </p:sp>
    </p:spTree>
    <p:extLst>
      <p:ext uri="{BB962C8B-B14F-4D97-AF65-F5344CB8AC3E}">
        <p14:creationId xmlns:p14="http://schemas.microsoft.com/office/powerpoint/2010/main" val="286151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grpSp>
        <p:nvGrpSpPr>
          <p:cNvPr id="4" name="Group 3"/>
          <p:cNvGrpSpPr/>
          <p:nvPr/>
        </p:nvGrpSpPr>
        <p:grpSpPr>
          <a:xfrm>
            <a:off x="3473611" y="1895875"/>
            <a:ext cx="8850447" cy="4784828"/>
            <a:chOff x="3473611" y="1895875"/>
            <a:chExt cx="8850447" cy="478482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45026" y="2525485"/>
            <a:ext cx="1932161" cy="3551713"/>
          </a:xfrm>
          <a:prstGeom prst="rect">
            <a:avLst/>
          </a:prstGeom>
        </p:spPr>
      </p:pic>
    </p:spTree>
    <p:extLst>
      <p:ext uri="{BB962C8B-B14F-4D97-AF65-F5344CB8AC3E}">
        <p14:creationId xmlns:p14="http://schemas.microsoft.com/office/powerpoint/2010/main" val="6056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Tailored design</a:t>
            </a:r>
            <a:endParaRPr lang="en-US" dirty="0"/>
          </a:p>
        </p:txBody>
      </p:sp>
      <p:sp>
        <p:nvSpPr>
          <p:cNvPr id="10" name="TextBox 9"/>
          <p:cNvSpPr txBox="1"/>
          <p:nvPr/>
        </p:nvSpPr>
        <p:spPr>
          <a:xfrm>
            <a:off x="794087" y="1735412"/>
            <a:ext cx="2396715" cy="303465"/>
          </a:xfrm>
          <a:prstGeom prst="rect">
            <a:avLst/>
          </a:prstGeom>
          <a:noFill/>
        </p:spPr>
        <p:txBody>
          <a:bodyPr wrap="square" lIns="91428" tIns="45712" rIns="91428" bIns="45712" rtlCol="0">
            <a:spAutoFit/>
          </a:bodyPr>
          <a:lstStyle/>
          <a:p>
            <a:pPr algn="ctr"/>
            <a:r>
              <a:rPr lang="en-US" sz="1372" dirty="0">
                <a:solidFill>
                  <a:prstClr val="black"/>
                </a:solidFill>
              </a:rPr>
              <a:t>Phone (portrait)</a:t>
            </a:r>
          </a:p>
        </p:txBody>
      </p:sp>
      <p:sp>
        <p:nvSpPr>
          <p:cNvPr id="12" name="TextBox 11"/>
          <p:cNvSpPr txBox="1"/>
          <p:nvPr/>
        </p:nvSpPr>
        <p:spPr>
          <a:xfrm>
            <a:off x="4663831" y="1454405"/>
            <a:ext cx="6586613" cy="303465"/>
          </a:xfrm>
          <a:prstGeom prst="rect">
            <a:avLst/>
          </a:prstGeom>
          <a:noFill/>
        </p:spPr>
        <p:txBody>
          <a:bodyPr wrap="square" lIns="91428" tIns="45712" rIns="91428" bIns="45712" rtlCol="0">
            <a:spAutoFit/>
          </a:bodyPr>
          <a:lstStyle/>
          <a:p>
            <a:pPr algn="ctr"/>
            <a:r>
              <a:rPr lang="en-US" sz="1372" dirty="0">
                <a:solidFill>
                  <a:prstClr val="black"/>
                </a:solidFill>
              </a:rPr>
              <a:t>Tablet (landscape) / Desktop</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3119" y="2242875"/>
            <a:ext cx="6685846" cy="375873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679" y="2209213"/>
            <a:ext cx="2199653" cy="400942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051" y="2538316"/>
            <a:ext cx="1936242" cy="3441347"/>
          </a:xfrm>
          <a:prstGeom prst="rect">
            <a:avLst/>
          </a:prstGeom>
        </p:spPr>
      </p:pic>
    </p:spTree>
    <p:extLst>
      <p:ext uri="{BB962C8B-B14F-4D97-AF65-F5344CB8AC3E}">
        <p14:creationId xmlns:p14="http://schemas.microsoft.com/office/powerpoint/2010/main" val="44344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579602"/>
            <a:ext cx="11637012" cy="1698798"/>
          </a:xfrm>
        </p:spPr>
        <p:txBody>
          <a:bodyPr/>
          <a:lstStyle/>
          <a:p>
            <a:r>
              <a:rPr lang="en-GB" dirty="0" smtClean="0"/>
              <a:t>Users love apps that </a:t>
            </a:r>
            <a:br>
              <a:rPr lang="en-GB" dirty="0" smtClean="0"/>
            </a:br>
            <a:r>
              <a:rPr lang="en-GB" dirty="0" smtClean="0"/>
              <a:t>work great on all their devices</a:t>
            </a:r>
            <a:endParaRPr lang="en-GB" dirty="0"/>
          </a:p>
        </p:txBody>
      </p:sp>
    </p:spTree>
    <p:extLst>
      <p:ext uri="{BB962C8B-B14F-4D97-AF65-F5344CB8AC3E}">
        <p14:creationId xmlns:p14="http://schemas.microsoft.com/office/powerpoint/2010/main" val="245375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 capabilities at runtime</a:t>
            </a:r>
            <a:endParaRPr lang="en-US" dirty="0"/>
          </a:p>
        </p:txBody>
      </p:sp>
      <p:sp>
        <p:nvSpPr>
          <p:cNvPr id="5" name="Text Placeholder 4"/>
          <p:cNvSpPr>
            <a:spLocks noGrp="1"/>
          </p:cNvSpPr>
          <p:nvPr>
            <p:ph type="body" sz="quarter" idx="10"/>
          </p:nvPr>
        </p:nvSpPr>
        <p:spPr/>
        <p:txBody>
          <a:bodyPr/>
          <a:lstStyle/>
          <a:p>
            <a:r>
              <a:rPr lang="en-GB" dirty="0"/>
              <a:t>Use Adaptive Code to </a:t>
            </a:r>
            <a:r>
              <a:rPr lang="en-GB" dirty="0" smtClean="0"/>
              <a:t>light-up </a:t>
            </a:r>
            <a:br>
              <a:rPr lang="en-GB" dirty="0" smtClean="0"/>
            </a:br>
            <a:r>
              <a:rPr lang="en-GB" dirty="0" smtClean="0"/>
              <a:t>your app on specific devices</a:t>
            </a:r>
            <a:endParaRPr lang="en-US" dirty="0"/>
          </a:p>
        </p:txBody>
      </p:sp>
      <p:sp>
        <p:nvSpPr>
          <p:cNvPr id="6" name="Rectangle 5"/>
          <p:cNvSpPr/>
          <p:nvPr/>
        </p:nvSpPr>
        <p:spPr>
          <a:xfrm>
            <a:off x="0" y="2738628"/>
            <a:ext cx="12192000" cy="2618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461963" lvl="3">
              <a:lnSpc>
                <a:spcPct val="107000"/>
              </a:lnSpc>
            </a:pPr>
            <a:r>
              <a:rPr lang="en-US" sz="2400" dirty="0" err="1" smtClean="0">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smtClean="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A31515"/>
                </a:solidFill>
                <a:latin typeface="Consolas" panose="020B0609020204030204" pitchFamily="49" charset="0"/>
                <a:ea typeface="Calibri" panose="020F0502020204030204" pitchFamily="34" charset="0"/>
                <a:cs typeface="Arial" panose="020B0604020202020204" pitchFamily="34" charset="0"/>
              </a:rPr>
              <a:t>"</a:t>
            </a:r>
            <a:r>
              <a:rPr lang="en-US" sz="2400" dirty="0" smtClean="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963" lvl="3">
              <a:lnSpc>
                <a:spcPct val="107000"/>
              </a:lnSpc>
            </a:pPr>
            <a:r>
              <a:rPr lang="en-US" sz="2400" dirty="0" smtClean="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400" dirty="0">
              <a:latin typeface="Calibri" panose="020F0502020204030204" pitchFamily="34" charset="0"/>
              <a:ea typeface="Calibri" panose="020F0502020204030204" pitchFamily="34" charset="0"/>
              <a:cs typeface="Arial" panose="020B0604020202020204" pitchFamily="34" charset="0"/>
            </a:endParaRP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400" dirty="0" err="1" smtClean="0">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400" dirty="0" err="1" smtClean="0">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4">
              <a:lnSpc>
                <a:spcPct val="107000"/>
              </a:lnSpc>
            </a:pPr>
            <a:r>
              <a:rPr lang="en-US" sz="2400" dirty="0" smtClean="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963" lvl="3">
              <a:lnSpc>
                <a:spcPct val="107000"/>
              </a:lnSpc>
            </a:pPr>
            <a:r>
              <a:rPr lang="en-US" sz="2400" dirty="0" smtClean="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400" dirty="0"/>
          </a:p>
        </p:txBody>
      </p:sp>
      <p:sp>
        <p:nvSpPr>
          <p:cNvPr id="7" name="Rectangle 6"/>
          <p:cNvSpPr/>
          <p:nvPr/>
        </p:nvSpPr>
        <p:spPr>
          <a:xfrm>
            <a:off x="960699" y="3055717"/>
            <a:ext cx="10962063" cy="740780"/>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160887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One simple, unified, integrated development environment</a:t>
            </a:r>
            <a:endParaRPr lang="en-US" dirty="0"/>
          </a:p>
        </p:txBody>
      </p:sp>
    </p:spTree>
    <p:extLst>
      <p:ext uri="{BB962C8B-B14F-4D97-AF65-F5344CB8AC3E}">
        <p14:creationId xmlns:p14="http://schemas.microsoft.com/office/powerpoint/2010/main" val="38096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12192000" cy="861237"/>
          </a:xfrm>
          <a:prstGeom prst="rect">
            <a:avLst/>
          </a:prstGeom>
        </p:spPr>
        <p:txBody>
          <a:bodyPr vert="horz" lIns="384048" tIns="1188720" rIns="0" bIns="0" rtlCol="0" anchor="b" anchorCtr="0">
            <a:noAutofit/>
          </a:bodyPr>
          <a:lstStyle>
            <a:defPPr>
              <a:defRPr lang="en-US"/>
            </a:defPPr>
            <a:lvl1pPr defTabSz="914377">
              <a:lnSpc>
                <a:spcPct val="90000"/>
              </a:lnSpc>
              <a:spcBef>
                <a:spcPct val="0"/>
              </a:spcBef>
              <a:buNone/>
              <a:defRPr sz="4800" b="1">
                <a:solidFill>
                  <a:schemeClr val="bg1"/>
                </a:solidFill>
                <a:latin typeface="+mj-lt"/>
                <a:ea typeface="+mj-ea"/>
                <a:cs typeface="+mj-cs"/>
              </a:defRPr>
            </a:lvl1pPr>
          </a:lstStyle>
          <a:p>
            <a:r>
              <a:rPr lang="en-US" dirty="0"/>
              <a:t>Today’s </a:t>
            </a:r>
            <a:r>
              <a:rPr lang="en-US" dirty="0" smtClean="0"/>
              <a:t>Goal</a:t>
            </a:r>
            <a:endParaRPr lang="en-US" dirty="0"/>
          </a:p>
        </p:txBody>
      </p:sp>
      <p:sp>
        <p:nvSpPr>
          <p:cNvPr id="4" name="Rectangle 3"/>
          <p:cNvSpPr/>
          <p:nvPr/>
        </p:nvSpPr>
        <p:spPr>
          <a:xfrm>
            <a:off x="746760" y="1418307"/>
            <a:ext cx="10698480" cy="4093428"/>
          </a:xfrm>
          <a:prstGeom prst="rect">
            <a:avLst/>
          </a:prstGeom>
        </p:spPr>
        <p:txBody>
          <a:bodyPr>
            <a:spAutoFit/>
          </a:bodyPr>
          <a:lstStyle/>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Introduce the Universal Windows Platform (UWP) on Windows </a:t>
            </a:r>
            <a:r>
              <a:rPr lang="en-US" sz="4000" b="1" dirty="0" smtClean="0">
                <a:solidFill>
                  <a:schemeClr val="bg1"/>
                </a:solidFill>
                <a:latin typeface="+mj-lt"/>
                <a:ea typeface="+mj-ea"/>
                <a:cs typeface="+mj-cs"/>
              </a:rPr>
              <a:t>10</a:t>
            </a:r>
          </a:p>
          <a:p>
            <a:pPr marL="342900" lvl="1" indent="-342900">
              <a:spcAft>
                <a:spcPts val="1200"/>
              </a:spcAft>
              <a:buFont typeface="Arial" panose="020B0604020202020204" pitchFamily="34" charset="0"/>
              <a:buChar char="•"/>
            </a:pPr>
            <a:r>
              <a:rPr lang="en-US" sz="4000" b="1" dirty="0">
                <a:solidFill>
                  <a:schemeClr val="bg1"/>
                </a:solidFill>
                <a:latin typeface="+mj-lt"/>
                <a:ea typeface="+mj-ea"/>
                <a:cs typeface="+mj-cs"/>
              </a:rPr>
              <a:t>Provide training </a:t>
            </a:r>
            <a:r>
              <a:rPr lang="en-US" sz="4000" b="1" dirty="0" smtClean="0">
                <a:solidFill>
                  <a:schemeClr val="bg1"/>
                </a:solidFill>
                <a:latin typeface="+mj-lt"/>
                <a:ea typeface="+mj-ea"/>
                <a:cs typeface="+mj-cs"/>
              </a:rPr>
              <a:t>information and (free) resources</a:t>
            </a:r>
            <a:endParaRPr lang="en-US" sz="4000" b="1" dirty="0">
              <a:solidFill>
                <a:schemeClr val="bg1"/>
              </a:solidFill>
              <a:latin typeface="+mj-lt"/>
              <a:ea typeface="+mj-ea"/>
              <a:cs typeface="+mj-cs"/>
            </a:endParaRPr>
          </a:p>
          <a:p>
            <a:pPr marL="342900" lvl="1" indent="-342900">
              <a:spcAft>
                <a:spcPts val="1200"/>
              </a:spcAft>
              <a:buFont typeface="Arial" panose="020B0604020202020204" pitchFamily="34" charset="0"/>
              <a:buChar char="•"/>
            </a:pPr>
            <a:r>
              <a:rPr lang="en-US" sz="4000" b="1" dirty="0" smtClean="0">
                <a:solidFill>
                  <a:schemeClr val="bg1"/>
                </a:solidFill>
                <a:latin typeface="+mj-lt"/>
                <a:ea typeface="+mj-ea"/>
                <a:cs typeface="+mj-cs"/>
              </a:rPr>
              <a:t>Help you understand how to (</a:t>
            </a:r>
            <a:r>
              <a:rPr lang="en-US" sz="4000" b="1" dirty="0">
                <a:solidFill>
                  <a:schemeClr val="bg1"/>
                </a:solidFill>
                <a:latin typeface="+mj-lt"/>
                <a:ea typeface="+mj-ea"/>
                <a:cs typeface="+mj-cs"/>
              </a:rPr>
              <a:t>safely) </a:t>
            </a:r>
            <a:r>
              <a:rPr lang="en-US" sz="4000" b="1" dirty="0" smtClean="0">
                <a:solidFill>
                  <a:schemeClr val="bg1"/>
                </a:solidFill>
                <a:latin typeface="+mj-lt"/>
                <a:ea typeface="+mj-ea"/>
                <a:cs typeface="+mj-cs"/>
              </a:rPr>
              <a:t>install </a:t>
            </a:r>
            <a:r>
              <a:rPr lang="en-US" sz="4000" b="1" dirty="0">
                <a:solidFill>
                  <a:schemeClr val="bg1"/>
                </a:solidFill>
                <a:latin typeface="+mj-lt"/>
                <a:ea typeface="+mj-ea"/>
                <a:cs typeface="+mj-cs"/>
              </a:rPr>
              <a:t>Windows 10 </a:t>
            </a:r>
            <a:r>
              <a:rPr lang="en-US" sz="4000" b="1" dirty="0" smtClean="0">
                <a:solidFill>
                  <a:schemeClr val="bg1"/>
                </a:solidFill>
                <a:latin typeface="+mj-lt"/>
                <a:ea typeface="+mj-ea"/>
                <a:cs typeface="+mj-cs"/>
              </a:rPr>
              <a:t>and give it a test drive!</a:t>
            </a:r>
            <a:endParaRPr lang="en-US" sz="4000" b="1" dirty="0">
              <a:solidFill>
                <a:schemeClr val="bg1"/>
              </a:solidFill>
              <a:latin typeface="+mj-lt"/>
              <a:ea typeface="+mj-ea"/>
              <a:cs typeface="+mj-cs"/>
            </a:endParaRPr>
          </a:p>
        </p:txBody>
      </p:sp>
    </p:spTree>
    <p:extLst>
      <p:ext uri="{BB962C8B-B14F-4D97-AF65-F5344CB8AC3E}">
        <p14:creationId xmlns:p14="http://schemas.microsoft.com/office/powerpoint/2010/main" val="2668479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8241" y="3601845"/>
            <a:ext cx="5529524" cy="1230131"/>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
        <p:nvSpPr>
          <p:cNvPr id="2" name="Title 1"/>
          <p:cNvSpPr>
            <a:spLocks noGrp="1"/>
          </p:cNvSpPr>
          <p:nvPr>
            <p:ph type="title"/>
          </p:nvPr>
        </p:nvSpPr>
        <p:spPr/>
        <p:txBody>
          <a:bodyPr/>
          <a:lstStyle/>
          <a:p>
            <a:r>
              <a:rPr lang="en-US" dirty="0" smtClean="0"/>
              <a:t>Visual Studio 2015 Editions</a:t>
            </a:r>
            <a:endParaRPr lang="en-US" dirty="0"/>
          </a:p>
        </p:txBody>
      </p:sp>
      <p:sp>
        <p:nvSpPr>
          <p:cNvPr id="3" name="Text Placeholder 2"/>
          <p:cNvSpPr>
            <a:spLocks noGrp="1"/>
          </p:cNvSpPr>
          <p:nvPr>
            <p:ph type="body" sz="quarter" idx="10"/>
          </p:nvPr>
        </p:nvSpPr>
        <p:spPr>
          <a:xfrm>
            <a:off x="257174" y="1204913"/>
            <a:ext cx="11934825" cy="5653087"/>
          </a:xfrm>
        </p:spPr>
        <p:txBody>
          <a:bodyPr/>
          <a:lstStyle/>
          <a:p>
            <a:r>
              <a:rPr lang="en-US" dirty="0" smtClean="0"/>
              <a:t>Enterprise</a:t>
            </a:r>
          </a:p>
          <a:p>
            <a:pPr lvl="1"/>
            <a:r>
              <a:rPr lang="en-US" dirty="0" smtClean="0"/>
              <a:t>Architecture Modeling, Diagnostics, VSO/ALM &amp; Release Management</a:t>
            </a:r>
          </a:p>
          <a:p>
            <a:r>
              <a:rPr lang="en-US" dirty="0" smtClean="0"/>
              <a:t>Professional</a:t>
            </a:r>
          </a:p>
          <a:p>
            <a:pPr lvl="1"/>
            <a:r>
              <a:rPr lang="en-US" dirty="0" smtClean="0"/>
              <a:t>Architecture Validation, VSO/ALM &amp; Feedback Management</a:t>
            </a:r>
          </a:p>
          <a:p>
            <a:r>
              <a:rPr lang="en-US" dirty="0" smtClean="0"/>
              <a:t>Community Editions</a:t>
            </a:r>
          </a:p>
          <a:p>
            <a:pPr lvl="1"/>
            <a:r>
              <a:rPr lang="en-US" dirty="0" smtClean="0"/>
              <a:t>Visual Studio Professional Edition</a:t>
            </a:r>
          </a:p>
          <a:p>
            <a:endParaRPr lang="en-US" dirty="0"/>
          </a:p>
        </p:txBody>
      </p:sp>
    </p:spTree>
    <p:extLst>
      <p:ext uri="{BB962C8B-B14F-4D97-AF65-F5344CB8AC3E}">
        <p14:creationId xmlns:p14="http://schemas.microsoft.com/office/powerpoint/2010/main" val="176798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can use Visual Studio Community?</a:t>
            </a:r>
            <a:endParaRPr lang="en-US" dirty="0"/>
          </a:p>
        </p:txBody>
      </p:sp>
      <p:sp>
        <p:nvSpPr>
          <p:cNvPr id="3" name="Text Placeholder 2"/>
          <p:cNvSpPr>
            <a:spLocks noGrp="1"/>
          </p:cNvSpPr>
          <p:nvPr>
            <p:ph type="body" sz="quarter" idx="10"/>
          </p:nvPr>
        </p:nvSpPr>
        <p:spPr>
          <a:xfrm>
            <a:off x="257174" y="1283569"/>
            <a:ext cx="11934825" cy="5653087"/>
          </a:xfrm>
        </p:spPr>
        <p:txBody>
          <a:bodyPr/>
          <a:lstStyle/>
          <a:p>
            <a:pPr>
              <a:spcBef>
                <a:spcPts val="0"/>
              </a:spcBef>
            </a:pPr>
            <a:r>
              <a:rPr lang="en-US" sz="2800" dirty="0" smtClean="0"/>
              <a:t>Individual Developers</a:t>
            </a:r>
            <a:endParaRPr lang="en-US" sz="2800" dirty="0"/>
          </a:p>
          <a:p>
            <a:pPr marL="571500" indent="-571500">
              <a:spcBef>
                <a:spcPts val="0"/>
              </a:spcBef>
              <a:buFont typeface="Arial" panose="020B0604020202020204" pitchFamily="34" charset="0"/>
              <a:buChar char="•"/>
            </a:pPr>
            <a:r>
              <a:rPr lang="en-US" sz="2400" dirty="0"/>
              <a:t>Any individual developer can use Visual Studio Community to create their own free or paid apps.</a:t>
            </a:r>
          </a:p>
          <a:p>
            <a:r>
              <a:rPr lang="en-US" sz="2800" dirty="0" smtClean="0"/>
              <a:t>Organizations</a:t>
            </a:r>
            <a:endParaRPr lang="en-US" sz="2800" dirty="0"/>
          </a:p>
          <a:p>
            <a:pPr marL="571500" indent="-571500">
              <a:spcBef>
                <a:spcPts val="0"/>
              </a:spcBef>
              <a:buFont typeface="Arial" panose="020B0604020202020204" pitchFamily="34" charset="0"/>
              <a:buChar char="•"/>
            </a:pPr>
            <a:r>
              <a:rPr lang="en-US" sz="2400" dirty="0" smtClean="0"/>
              <a:t>Unlimited </a:t>
            </a:r>
            <a:r>
              <a:rPr lang="en-US" sz="2400" dirty="0"/>
              <a:t>number of users </a:t>
            </a:r>
            <a:r>
              <a:rPr lang="en-US" sz="2400" dirty="0" smtClean="0"/>
              <a:t>can </a:t>
            </a:r>
            <a:r>
              <a:rPr lang="en-US" sz="2400" dirty="0"/>
              <a:t>use Visual Studio Community </a:t>
            </a:r>
            <a:r>
              <a:rPr lang="en-US" sz="2400" dirty="0" smtClean="0"/>
              <a:t>in </a:t>
            </a:r>
            <a:r>
              <a:rPr lang="en-US" sz="2400" dirty="0"/>
              <a:t>a classroom learning environment, for academic research, or for </a:t>
            </a:r>
            <a:r>
              <a:rPr lang="en-US" sz="2400" dirty="0" smtClean="0"/>
              <a:t>open </a:t>
            </a:r>
            <a:r>
              <a:rPr lang="en-US" sz="2400" dirty="0"/>
              <a:t>source projects.</a:t>
            </a:r>
          </a:p>
          <a:p>
            <a:r>
              <a:rPr lang="en-US" sz="2800" dirty="0" smtClean="0"/>
              <a:t>Non-enterprise organizations</a:t>
            </a:r>
          </a:p>
          <a:p>
            <a:pPr marL="571500" indent="-571500">
              <a:spcBef>
                <a:spcPts val="0"/>
              </a:spcBef>
              <a:buFont typeface="Arial" panose="020B0604020202020204" pitchFamily="34" charset="0"/>
              <a:buChar char="•"/>
            </a:pPr>
            <a:r>
              <a:rPr lang="en-US" sz="2400" dirty="0"/>
              <a:t>Up to 5 users can use Visual Studio Community. </a:t>
            </a:r>
          </a:p>
          <a:p>
            <a:r>
              <a:rPr lang="en-US" sz="2800" dirty="0" smtClean="0"/>
              <a:t>Enterprise organizations</a:t>
            </a:r>
          </a:p>
          <a:p>
            <a:pPr marL="342900" indent="-342900">
              <a:spcBef>
                <a:spcPts val="0"/>
              </a:spcBef>
              <a:buFont typeface="Arial" panose="020B0604020202020204" pitchFamily="34" charset="0"/>
              <a:buChar char="•"/>
            </a:pPr>
            <a:r>
              <a:rPr lang="en-US" sz="2400" dirty="0"/>
              <a:t>No use is permitted beyond the open source, academic research, and classroom learning environment scenarios described above.</a:t>
            </a:r>
            <a:endParaRPr lang="en-US" sz="2400" dirty="0"/>
          </a:p>
        </p:txBody>
      </p:sp>
    </p:spTree>
    <p:extLst>
      <p:ext uri="{BB962C8B-B14F-4D97-AF65-F5344CB8AC3E}">
        <p14:creationId xmlns:p14="http://schemas.microsoft.com/office/powerpoint/2010/main" val="40346386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 single platform</a:t>
            </a:r>
          </a:p>
          <a:p>
            <a:pPr marL="234950" lvl="1" indent="0">
              <a:buNone/>
            </a:pPr>
            <a:r>
              <a:rPr lang="en-US" dirty="0"/>
              <a:t>One Windows</a:t>
            </a:r>
          </a:p>
          <a:p>
            <a:pPr marL="234950" lvl="1" indent="0">
              <a:buNone/>
            </a:pPr>
            <a:r>
              <a:rPr lang="en-US" dirty="0"/>
              <a:t>Many devices</a:t>
            </a:r>
          </a:p>
          <a:p>
            <a:pPr indent="-222250"/>
            <a:r>
              <a:rPr lang="en-US" dirty="0"/>
              <a:t>Developer experience</a:t>
            </a:r>
          </a:p>
          <a:p>
            <a:pPr marL="234950" lvl="1" indent="0">
              <a:buNone/>
            </a:pPr>
            <a:r>
              <a:rPr lang="en-US" dirty="0"/>
              <a:t>Windows tooling</a:t>
            </a:r>
          </a:p>
          <a:p>
            <a:pPr marL="234950" lvl="1" indent="0">
              <a:buNone/>
            </a:pPr>
            <a:r>
              <a:rPr lang="en-US" dirty="0" err="1"/>
              <a:t>.Net</a:t>
            </a:r>
            <a:r>
              <a:rPr lang="en-US" dirty="0"/>
              <a:t> Native</a:t>
            </a:r>
          </a:p>
          <a:p>
            <a:pPr indent="-222250"/>
            <a:r>
              <a:rPr lang="en-US" dirty="0"/>
              <a:t>Template 10</a:t>
            </a:r>
          </a:p>
          <a:p>
            <a:pPr marL="234950" lvl="1" indent="0">
              <a:buNone/>
            </a:pPr>
            <a:r>
              <a:rPr lang="en-US" dirty="0"/>
              <a:t>http://aka.ms/template10</a:t>
            </a:r>
          </a:p>
          <a:p>
            <a:pPr marL="234950" lvl="1" indent="0">
              <a:buNone/>
            </a:pPr>
            <a:endParaRPr lang="en-US" dirty="0"/>
          </a:p>
        </p:txBody>
      </p:sp>
    </p:spTree>
    <p:extLst>
      <p:ext uri="{BB962C8B-B14F-4D97-AF65-F5344CB8AC3E}">
        <p14:creationId xmlns:p14="http://schemas.microsoft.com/office/powerpoint/2010/main" val="298692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7"/>
          <p:cNvSpPr txBox="1">
            <a:spLocks/>
          </p:cNvSpPr>
          <p:nvPr/>
        </p:nvSpPr>
        <p:spPr>
          <a:xfrm>
            <a:off x="112154" y="5109323"/>
            <a:ext cx="9108046" cy="1748677"/>
          </a:xfrm>
          <a:prstGeom prst="rect">
            <a:avLst/>
          </a:prstGeom>
        </p:spPr>
        <p:txBody>
          <a:bodyPr/>
          <a:lstStyle>
            <a:lvl1pPr marL="0" indent="0" algn="l" defTabSz="914377"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spcBef>
                <a:spcPts val="0"/>
              </a:spcBef>
            </a:pPr>
            <a:r>
              <a:rPr lang="en-US" sz="3200" dirty="0" smtClean="0">
                <a:solidFill>
                  <a:schemeClr val="bg1"/>
                </a:solidFill>
              </a:rPr>
              <a:t>Chris LaQuerre</a:t>
            </a:r>
          </a:p>
          <a:p>
            <a:pPr>
              <a:spcBef>
                <a:spcPts val="0"/>
              </a:spcBef>
            </a:pPr>
            <a:r>
              <a:rPr lang="en-US" sz="3200" dirty="0" smtClean="0">
                <a:solidFill>
                  <a:schemeClr val="bg1"/>
                </a:solidFill>
              </a:rPr>
              <a:t>http://www.ctspug.org</a:t>
            </a:r>
          </a:p>
          <a:p>
            <a:pPr>
              <a:spcBef>
                <a:spcPts val="0"/>
              </a:spcBef>
            </a:pPr>
            <a:r>
              <a:rPr lang="en-US" sz="3200" b="1" dirty="0" smtClean="0">
                <a:solidFill>
                  <a:schemeClr val="bg1"/>
                </a:solidFill>
              </a:rPr>
              <a:t>github.com/</a:t>
            </a:r>
            <a:r>
              <a:rPr lang="en-US" sz="3200" b="1" dirty="0" err="1" smtClean="0">
                <a:solidFill>
                  <a:schemeClr val="bg1"/>
                </a:solidFill>
              </a:rPr>
              <a:t>chrislaquerre</a:t>
            </a:r>
            <a:r>
              <a:rPr lang="en-US" sz="3200" b="1" dirty="0" smtClean="0">
                <a:solidFill>
                  <a:schemeClr val="bg1"/>
                </a:solidFill>
              </a:rPr>
              <a:t>/presentations</a:t>
            </a:r>
            <a:endParaRPr lang="en-US" sz="3200" b="1"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100" y="396957"/>
            <a:ext cx="5080000" cy="2794000"/>
          </a:xfrm>
          <a:prstGeom prst="rect">
            <a:avLst/>
          </a:prstGeom>
        </p:spPr>
      </p:pic>
      <p:sp>
        <p:nvSpPr>
          <p:cNvPr id="8" name="Title 6"/>
          <p:cNvSpPr>
            <a:spLocks noGrp="1"/>
          </p:cNvSpPr>
          <p:nvPr>
            <p:ph type="ctrTitle"/>
          </p:nvPr>
        </p:nvSpPr>
        <p:spPr>
          <a:xfrm>
            <a:off x="38100" y="2244214"/>
            <a:ext cx="6553200" cy="1302343"/>
          </a:xfrm>
        </p:spPr>
        <p:txBody>
          <a:bodyPr/>
          <a:lstStyle/>
          <a:p>
            <a:r>
              <a:rPr lang="en-US" dirty="0" smtClean="0"/>
              <a:t>Thanks! </a:t>
            </a:r>
            <a:r>
              <a:rPr lang="en-US" dirty="0" smtClean="0"/>
              <a:t>Questions</a:t>
            </a:r>
            <a:r>
              <a:rPr lang="en-US" dirty="0" smtClean="0"/>
              <a:t>?</a:t>
            </a:r>
            <a:endParaRPr lang="en-US" dirty="0"/>
          </a:p>
        </p:txBody>
      </p:sp>
    </p:spTree>
    <p:extLst>
      <p:ext uri="{BB962C8B-B14F-4D97-AF65-F5344CB8AC3E}">
        <p14:creationId xmlns:p14="http://schemas.microsoft.com/office/powerpoint/2010/main" val="86337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a:t>the preview only if </a:t>
            </a:r>
            <a:r>
              <a:rPr lang="en-US" dirty="0" smtClean="0"/>
              <a:t>you…</a:t>
            </a:r>
            <a:r>
              <a:rPr lang="en-US" dirty="0"/>
              <a:t/>
            </a:r>
            <a:br>
              <a:rPr lang="en-US" dirty="0"/>
            </a:br>
            <a:endParaRPr lang="en-US" dirty="0"/>
          </a:p>
        </p:txBody>
      </p:sp>
      <p:sp>
        <p:nvSpPr>
          <p:cNvPr id="3" name="Text Placeholder 2"/>
          <p:cNvSpPr>
            <a:spLocks noGrp="1"/>
          </p:cNvSpPr>
          <p:nvPr>
            <p:ph type="body" sz="quarter" idx="10"/>
          </p:nvPr>
        </p:nvSpPr>
        <p:spPr>
          <a:xfrm>
            <a:off x="257174" y="1204913"/>
            <a:ext cx="11887200" cy="5653087"/>
          </a:xfrm>
        </p:spPr>
        <p:txBody>
          <a:bodyPr/>
          <a:lstStyle/>
          <a:p>
            <a:r>
              <a:rPr lang="en-US" sz="2400" dirty="0" smtClean="0"/>
              <a:t>Want </a:t>
            </a:r>
            <a:r>
              <a:rPr lang="en-US" sz="2400" dirty="0"/>
              <a:t>to try out software that’s still in development and like sharing your opinion about it.</a:t>
            </a:r>
          </a:p>
          <a:p>
            <a:r>
              <a:rPr lang="en-US" sz="2400" dirty="0" smtClean="0"/>
              <a:t>Don’t </a:t>
            </a:r>
            <a:r>
              <a:rPr lang="en-US" sz="2400" dirty="0"/>
              <a:t>mind lots of updates or a UI design that might change significantly over time.</a:t>
            </a:r>
          </a:p>
          <a:p>
            <a:r>
              <a:rPr lang="en-US" sz="2400" dirty="0" smtClean="0"/>
              <a:t>Know </a:t>
            </a:r>
            <a:r>
              <a:rPr lang="en-US" sz="2400" dirty="0"/>
              <a:t>your way around a PC and feel comfortable troubleshooting problems, backing up data, formatting a hard drive, installing an operating system from scratch, or restoring your old one if necessary.</a:t>
            </a:r>
          </a:p>
          <a:p>
            <a:r>
              <a:rPr lang="en-US" sz="2400" dirty="0" smtClean="0"/>
              <a:t>Know </a:t>
            </a:r>
            <a:r>
              <a:rPr lang="en-US" sz="2400" dirty="0"/>
              <a:t>what an ISO file is and how to use it.</a:t>
            </a:r>
          </a:p>
          <a:p>
            <a:r>
              <a:rPr lang="en-US" sz="2400" dirty="0" smtClean="0"/>
              <a:t>Aren't </a:t>
            </a:r>
            <a:r>
              <a:rPr lang="en-US" sz="2400" dirty="0"/>
              <a:t>installing it on your everyday computer</a:t>
            </a:r>
            <a:r>
              <a:rPr lang="en-US" sz="2400" dirty="0" smtClean="0"/>
              <a:t>.</a:t>
            </a:r>
          </a:p>
          <a:p>
            <a:r>
              <a:rPr lang="en-US" sz="2400" dirty="0" smtClean="0"/>
              <a:t>Can’t </a:t>
            </a:r>
            <a:r>
              <a:rPr lang="en-US" sz="2400" smtClean="0"/>
              <a:t>wait until the Windows </a:t>
            </a:r>
            <a:r>
              <a:rPr lang="en-US" sz="2400" dirty="0" smtClean="0"/>
              <a:t>10 official release </a:t>
            </a:r>
            <a:r>
              <a:rPr lang="en-US" sz="2400" smtClean="0"/>
              <a:t>date on </a:t>
            </a:r>
            <a:r>
              <a:rPr lang="en-US" sz="2400" dirty="0" smtClean="0"/>
              <a:t>July 29</a:t>
            </a:r>
            <a:r>
              <a:rPr lang="en-US" sz="2400" baseline="30000" dirty="0" smtClean="0"/>
              <a:t>th</a:t>
            </a:r>
            <a:endParaRPr lang="en-US" sz="2400" dirty="0" smtClean="0"/>
          </a:p>
          <a:p>
            <a:endParaRPr lang="en-US" sz="2400" dirty="0"/>
          </a:p>
        </p:txBody>
      </p:sp>
    </p:spTree>
    <p:extLst>
      <p:ext uri="{BB962C8B-B14F-4D97-AF65-F5344CB8AC3E}">
        <p14:creationId xmlns:p14="http://schemas.microsoft.com/office/powerpoint/2010/main" val="160778853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Hyper-V is a Great </a:t>
            </a:r>
            <a:r>
              <a:rPr lang="en-US" dirty="0" smtClean="0"/>
              <a:t>Option</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726" t="20672" r="39354" b="26408"/>
          <a:stretch/>
        </p:blipFill>
        <p:spPr bwMode="auto">
          <a:xfrm>
            <a:off x="6373998" y="1426616"/>
            <a:ext cx="4965405"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000" t="20776" r="39011" b="29405"/>
          <a:stretch/>
        </p:blipFill>
        <p:spPr bwMode="auto">
          <a:xfrm>
            <a:off x="666529" y="1426616"/>
            <a:ext cx="5284383"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703707" y="5607472"/>
            <a:ext cx="4305987" cy="646331"/>
          </a:xfrm>
          <a:prstGeom prst="rect">
            <a:avLst/>
          </a:prstGeom>
        </p:spPr>
        <p:txBody>
          <a:bodyPr wrap="none">
            <a:spAutoFit/>
          </a:bodyPr>
          <a:lstStyle/>
          <a:p>
            <a:r>
              <a:rPr lang="en-US" sz="3600" dirty="0">
                <a:hlinkClick r:id="rId4"/>
              </a:rPr>
              <a:t>http://</a:t>
            </a:r>
            <a:r>
              <a:rPr lang="en-US" sz="3600" dirty="0" smtClean="0">
                <a:hlinkClick r:id="rId4"/>
              </a:rPr>
              <a:t>bit.ly/1pH8dUe</a:t>
            </a:r>
            <a:endParaRPr lang="en-US" sz="3600" dirty="0"/>
          </a:p>
        </p:txBody>
      </p:sp>
      <p:sp>
        <p:nvSpPr>
          <p:cNvPr id="5" name="Rectangle 4"/>
          <p:cNvSpPr/>
          <p:nvPr/>
        </p:nvSpPr>
        <p:spPr>
          <a:xfrm>
            <a:off x="1219847" y="5607472"/>
            <a:ext cx="4177747" cy="646331"/>
          </a:xfrm>
          <a:prstGeom prst="rect">
            <a:avLst/>
          </a:prstGeom>
        </p:spPr>
        <p:txBody>
          <a:bodyPr wrap="none">
            <a:spAutoFit/>
          </a:bodyPr>
          <a:lstStyle/>
          <a:p>
            <a:r>
              <a:rPr lang="en-US" sz="3600" dirty="0">
                <a:hlinkClick r:id="rId5"/>
              </a:rPr>
              <a:t>http://</a:t>
            </a:r>
            <a:r>
              <a:rPr lang="en-US" sz="3600" dirty="0" smtClean="0">
                <a:hlinkClick r:id="rId5"/>
              </a:rPr>
              <a:t>bit.ly/1F4GF2g</a:t>
            </a:r>
            <a:endParaRPr lang="en-US" sz="3600" dirty="0"/>
          </a:p>
        </p:txBody>
      </p:sp>
    </p:spTree>
    <p:extLst>
      <p:ext uri="{BB962C8B-B14F-4D97-AF65-F5344CB8AC3E}">
        <p14:creationId xmlns:p14="http://schemas.microsoft.com/office/powerpoint/2010/main" val="39981794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is Another Great Option!</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38" t="19409" r="42498" b="30739"/>
          <a:stretch/>
        </p:blipFill>
        <p:spPr bwMode="auto">
          <a:xfrm>
            <a:off x="889033" y="1444920"/>
            <a:ext cx="5248242" cy="4365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s://account.incentive-inc.com/$2/file/images/support/tutorials/azure-i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900" y="2663939"/>
            <a:ext cx="5486400" cy="19844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30826" y="5896748"/>
            <a:ext cx="4364656" cy="646331"/>
          </a:xfrm>
          <a:prstGeom prst="rect">
            <a:avLst/>
          </a:prstGeom>
        </p:spPr>
        <p:txBody>
          <a:bodyPr wrap="none">
            <a:spAutoFit/>
          </a:bodyPr>
          <a:lstStyle/>
          <a:p>
            <a:r>
              <a:rPr lang="en-US" sz="3600" dirty="0">
                <a:hlinkClick r:id="rId4"/>
              </a:rPr>
              <a:t>http://</a:t>
            </a:r>
            <a:r>
              <a:rPr lang="en-US" sz="3600" dirty="0" smtClean="0">
                <a:hlinkClick r:id="rId4"/>
              </a:rPr>
              <a:t>bit.ly/1BOZZ2G</a:t>
            </a:r>
            <a:endParaRPr lang="en-US" sz="3600" dirty="0"/>
          </a:p>
        </p:txBody>
      </p:sp>
    </p:spTree>
    <p:extLst>
      <p:ext uri="{BB962C8B-B14F-4D97-AF65-F5344CB8AC3E}">
        <p14:creationId xmlns:p14="http://schemas.microsoft.com/office/powerpoint/2010/main" val="32367447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Don’t Do What Jared Did…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914" y="1928702"/>
            <a:ext cx="5822873" cy="3862498"/>
          </a:xfrm>
          <a:prstGeom prst="rect">
            <a:avLst/>
          </a:prstGeom>
        </p:spPr>
      </p:pic>
      <p:sp>
        <p:nvSpPr>
          <p:cNvPr id="5" name="&quot;No&quot; Symbol 4"/>
          <p:cNvSpPr/>
          <p:nvPr/>
        </p:nvSpPr>
        <p:spPr>
          <a:xfrm>
            <a:off x="1523999" y="1285876"/>
            <a:ext cx="8763001" cy="5214826"/>
          </a:xfrm>
          <a:prstGeom prst="noSmoking">
            <a:avLst/>
          </a:prstGeom>
          <a:solidFill>
            <a:schemeClr val="accent6"/>
          </a:solidFill>
          <a:ln>
            <a:solidFill>
              <a:schemeClr val="tx2">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solidFill>
                <a:schemeClr val="tx1"/>
              </a:solidFill>
            </a:endParaRPr>
          </a:p>
        </p:txBody>
      </p:sp>
    </p:spTree>
    <p:extLst>
      <p:ext uri="{BB962C8B-B14F-4D97-AF65-F5344CB8AC3E}">
        <p14:creationId xmlns:p14="http://schemas.microsoft.com/office/powerpoint/2010/main" val="100845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Microsoft Developer Network</a:t>
            </a:r>
            <a:endParaRPr lang="en-US" dirty="0"/>
          </a:p>
        </p:txBody>
      </p:sp>
      <p:sp>
        <p:nvSpPr>
          <p:cNvPr id="3" name="Text Placeholder 2"/>
          <p:cNvSpPr>
            <a:spLocks noGrp="1"/>
          </p:cNvSpPr>
          <p:nvPr>
            <p:ph type="body" sz="quarter" idx="10"/>
          </p:nvPr>
        </p:nvSpPr>
        <p:spPr>
          <a:xfrm>
            <a:off x="257174" y="1128713"/>
            <a:ext cx="11934825" cy="5653087"/>
          </a:xfrm>
        </p:spPr>
        <p:txBody>
          <a:bodyPr/>
          <a:lstStyle/>
          <a:p>
            <a:r>
              <a:rPr lang="en-US" dirty="0"/>
              <a:t>Microsoft documentation</a:t>
            </a:r>
          </a:p>
          <a:p>
            <a:pPr lvl="1"/>
            <a:r>
              <a:rPr lang="en-US" dirty="0" smtClean="0">
                <a:hlinkClick r:id="rId2"/>
              </a:rPr>
              <a:t>http://msdn.Microsoft.com</a:t>
            </a:r>
            <a:endParaRPr lang="en-US" dirty="0" smtClean="0"/>
          </a:p>
          <a:p>
            <a:pPr lvl="1"/>
            <a:r>
              <a:rPr lang="en-US" dirty="0" smtClean="0">
                <a:hlinkClick r:id="rId3"/>
              </a:rPr>
              <a:t>http://dev.Windows.com</a:t>
            </a:r>
            <a:endParaRPr lang="en-US" dirty="0" smtClean="0"/>
          </a:p>
          <a:p>
            <a:r>
              <a:rPr lang="en-US" dirty="0" smtClean="0"/>
              <a:t>Microsoft training</a:t>
            </a:r>
          </a:p>
          <a:p>
            <a:pPr lvl="1"/>
            <a:r>
              <a:rPr lang="en-US" dirty="0" smtClean="0">
                <a:hlinkClick r:id="rId4"/>
              </a:rPr>
              <a:t>http://msevents.Microsoft.com</a:t>
            </a:r>
            <a:endParaRPr lang="en-US" dirty="0" smtClean="0"/>
          </a:p>
          <a:p>
            <a:pPr lvl="1"/>
            <a:r>
              <a:rPr lang="en-US" dirty="0" smtClean="0">
                <a:hlinkClick r:id="rId5"/>
              </a:rPr>
              <a:t>http://MicrosoftVirtualAcademy.com</a:t>
            </a:r>
            <a:endParaRPr lang="en-US" dirty="0" smtClean="0"/>
          </a:p>
          <a:p>
            <a:r>
              <a:rPr lang="en-US" dirty="0" smtClean="0"/>
              <a:t>MSDN Subscription</a:t>
            </a:r>
          </a:p>
          <a:p>
            <a:pPr lvl="1"/>
            <a:r>
              <a:rPr lang="en-US" dirty="0" smtClean="0"/>
              <a:t>Operating Systems</a:t>
            </a:r>
          </a:p>
          <a:p>
            <a:pPr lvl="1"/>
            <a:r>
              <a:rPr lang="en-US" dirty="0" smtClean="0"/>
              <a:t>Server/Client Products</a:t>
            </a:r>
          </a:p>
          <a:p>
            <a:pPr lvl="1"/>
            <a:r>
              <a:rPr lang="en-US" dirty="0" smtClean="0"/>
              <a:t>Developer Tools</a:t>
            </a:r>
          </a:p>
          <a:p>
            <a:pPr lvl="1"/>
            <a:r>
              <a:rPr lang="en-US" dirty="0" smtClean="0"/>
              <a:t>Azure/O365 Credits</a:t>
            </a:r>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8051" t="8030" r="8255" b="16643"/>
          <a:stretch/>
        </p:blipFill>
        <p:spPr bwMode="auto">
          <a:xfrm>
            <a:off x="6484401" y="2262080"/>
            <a:ext cx="5104563" cy="36753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222608" y="5970501"/>
            <a:ext cx="5707132" cy="261610"/>
          </a:xfrm>
          <a:prstGeom prst="rect">
            <a:avLst/>
          </a:prstGeom>
        </p:spPr>
        <p:txBody>
          <a:bodyPr wrap="square">
            <a:spAutoFit/>
          </a:bodyPr>
          <a:lstStyle/>
          <a:p>
            <a:r>
              <a:rPr lang="en-US" sz="1100" u="sng" dirty="0">
                <a:hlinkClick r:id="rId7"/>
              </a:rPr>
              <a:t>http://www.microsoftvirtualacademy.com/training-courses/a-developers-guide-to-windows-10</a:t>
            </a:r>
            <a:endParaRPr lang="en-US" sz="1100" dirty="0"/>
          </a:p>
        </p:txBody>
      </p:sp>
      <p:sp>
        <p:nvSpPr>
          <p:cNvPr id="5" name="Rectangle 4"/>
          <p:cNvSpPr/>
          <p:nvPr/>
        </p:nvSpPr>
        <p:spPr>
          <a:xfrm>
            <a:off x="6651349" y="1790410"/>
            <a:ext cx="4770665" cy="461665"/>
          </a:xfrm>
          <a:prstGeom prst="rect">
            <a:avLst/>
          </a:prstGeom>
        </p:spPr>
        <p:txBody>
          <a:bodyPr wrap="none">
            <a:spAutoFit/>
          </a:bodyPr>
          <a:lstStyle/>
          <a:p>
            <a:r>
              <a:rPr lang="en-US" sz="2400" b="1" dirty="0"/>
              <a:t>A Developers Guide to Windows 10</a:t>
            </a:r>
          </a:p>
        </p:txBody>
      </p:sp>
    </p:spTree>
    <p:extLst>
      <p:ext uri="{BB962C8B-B14F-4D97-AF65-F5344CB8AC3E}">
        <p14:creationId xmlns:p14="http://schemas.microsoft.com/office/powerpoint/2010/main" val="3009976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5FD27EB-CB97-4E61-B9E7-0CFF7914CBAF">Final</Status>
    <Module xmlns="05FD27EB-CB97-4E61-B9E7-0CFF7914CBAF" xsi:nil="true"/>
    <Content_x0020_Type xmlns="05FD27EB-CB97-4E61-B9E7-0CFF7914CBAF">Slide Presentation</Content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6A088034EC76843A7AE3BBBE7EF7297" ma:contentTypeVersion="" ma:contentTypeDescription="Create a new document." ma:contentTypeScope="" ma:versionID="e54831d9404b02f599604081d12c8bdb">
  <xsd:schema xmlns:xsd="http://www.w3.org/2001/XMLSchema" xmlns:xs="http://www.w3.org/2001/XMLSchema" xmlns:p="http://schemas.microsoft.com/office/2006/metadata/properties" xmlns:ns2="05FD27EB-CB97-4E61-B9E7-0CFF7914CBAF" xmlns:ns3="27aa9422-7f1f-4c84-9cdf-302b1a67e513" targetNamespace="http://schemas.microsoft.com/office/2006/metadata/properties" ma:root="true" ma:fieldsID="e6742b8942f84682e748d892bf49e120" ns2:_="" ns3:_="">
    <xsd:import namespace="05FD27EB-CB97-4E61-B9E7-0CFF7914CBAF"/>
    <xsd:import namespace="27aa9422-7f1f-4c84-9cdf-302b1a67e513"/>
    <xsd:element name="properties">
      <xsd:complexType>
        <xsd:sequence>
          <xsd:element name="documentManagement">
            <xsd:complexType>
              <xsd:all>
                <xsd:element ref="ns2:Content_x0020_Type"/>
                <xsd:element ref="ns2:Module" minOccurs="0"/>
                <xsd:element ref="ns2: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D27EB-CB97-4E61-B9E7-0CFF7914CBAF"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Meeting Recordings"/>
          <xsd:enumeration value="Slide Presentation"/>
          <xsd:enumeration value="Slide Presentation Policheck"/>
          <xsd:enumeration value="SME Recruitment"/>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xsd="http://www.w3.org/2001/XMLSchema" xmlns:xs="http://www.w3.org/2001/XMLSchema" xmlns:dms="http://schemas.microsoft.com/office/2006/documentManagement/types" xmlns:pc="http://schemas.microsoft.com/office/infopath/2007/PartnerControls" targetNamespace="27aa9422-7f1f-4c84-9cdf-302b1a67e51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D0AFCE-D25C-4B4B-AA36-CC57F5A3164B}">
  <ds:schemaRefs>
    <ds:schemaRef ds:uri="http://purl.org/dc/elements/1.1/"/>
    <ds:schemaRef ds:uri="http://schemas.microsoft.com/office/2006/documentManagement/types"/>
    <ds:schemaRef ds:uri="http://schemas.openxmlformats.org/package/2006/metadata/core-properties"/>
    <ds:schemaRef ds:uri="http://purl.org/dc/terms/"/>
    <ds:schemaRef ds:uri="05FD27EB-CB97-4E61-B9E7-0CFF7914CBAF"/>
    <ds:schemaRef ds:uri="http://schemas.microsoft.com/office/infopath/2007/PartnerControls"/>
    <ds:schemaRef ds:uri="http://purl.org/dc/dcmitype/"/>
    <ds:schemaRef ds:uri="27aa9422-7f1f-4c84-9cdf-302b1a67e51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17C19CD-8618-45A6-8ABF-A4476A75B112}">
  <ds:schemaRefs>
    <ds:schemaRef ds:uri="http://schemas.microsoft.com/sharepoint/v3/contenttype/forms"/>
  </ds:schemaRefs>
</ds:datastoreItem>
</file>

<file path=customXml/itemProps3.xml><?xml version="1.0" encoding="utf-8"?>
<ds:datastoreItem xmlns:ds="http://schemas.openxmlformats.org/officeDocument/2006/customXml" ds:itemID="{91D2AD8D-89A7-48C6-B286-16A47E6B0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FD27EB-CB97-4E61-B9E7-0CFF7914CBAF"/>
    <ds:schemaRef ds:uri="27aa9422-7f1f-4c84-9cdf-302b1a67e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PPT%20Theme</Template>
  <TotalTime>0</TotalTime>
  <Words>2368</Words>
  <Application>Microsoft Office PowerPoint</Application>
  <PresentationFormat>Widescreen</PresentationFormat>
  <Paragraphs>466</Paragraphs>
  <Slides>43</Slides>
  <Notes>30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ＭＳ Ｐゴシック</vt:lpstr>
      <vt:lpstr>Arial</vt:lpstr>
      <vt:lpstr>Calibri</vt:lpstr>
      <vt:lpstr>Consolas</vt:lpstr>
      <vt:lpstr>Segoe UI</vt:lpstr>
      <vt:lpstr>Segoe UI Light</vt:lpstr>
      <vt:lpstr>Segoe UI Semibold</vt:lpstr>
      <vt:lpstr>PPT%20Theme</vt:lpstr>
      <vt:lpstr>A Developers Guide to Windows 10</vt:lpstr>
      <vt:lpstr>PowerPoint Presentation</vt:lpstr>
      <vt:lpstr>Spread the word and the mayo.</vt:lpstr>
      <vt:lpstr>PowerPoint Presentation</vt:lpstr>
      <vt:lpstr>Install the preview only if you… </vt:lpstr>
      <vt:lpstr>Hyper-V is a Great Option</vt:lpstr>
      <vt:lpstr>Azure is Another Great Option!</vt:lpstr>
      <vt:lpstr>But Don’t Do What Jared Did…</vt:lpstr>
      <vt:lpstr>Microsoft Developer Network</vt:lpstr>
      <vt:lpstr>Microsoft Virtual Academy</vt:lpstr>
      <vt:lpstr>Introducing  the UWP</vt:lpstr>
      <vt:lpstr>Windows Core</vt:lpstr>
      <vt:lpstr>PowerPoint Presentation</vt:lpstr>
      <vt:lpstr>Each family adds features  to the one it inherits</vt:lpstr>
      <vt:lpstr>The convergence journey</vt:lpstr>
      <vt:lpstr>PowerPoint Presentation</vt:lpstr>
      <vt:lpstr>PowerPoint Presentation</vt:lpstr>
      <vt:lpstr>Universal Windows Platform</vt:lpstr>
      <vt:lpstr>Apps don't target Windows 10, apps target the platform</vt:lpstr>
      <vt:lpstr>PowerPoint Presentation</vt:lpstr>
      <vt:lpstr>The Universal Windows Platform can update at its own cadence</vt:lpstr>
      <vt:lpstr>Windows app</vt:lpstr>
      <vt:lpstr>The developer story</vt:lpstr>
      <vt:lpstr>Introducing “Template 10”</vt:lpstr>
      <vt:lpstr>Download Template10 http://aka.ms/template10</vt:lpstr>
      <vt:lpstr>Hello devices</vt:lpstr>
      <vt:lpstr>PowerPoint Presentation</vt:lpstr>
      <vt:lpstr>Platform extensions</vt:lpstr>
      <vt:lpstr>Universal Windows Platform</vt:lpstr>
      <vt:lpstr>Traditional Microsoft technologies are not the only way to create Windows apps</vt:lpstr>
      <vt:lpstr>PowerPoint Presentation</vt:lpstr>
      <vt:lpstr>Let’s talk about bridge technologies</vt:lpstr>
      <vt:lpstr>Bridges bring more apps  to the Windows platform</vt:lpstr>
      <vt:lpstr>Adaptive design</vt:lpstr>
      <vt:lpstr>Adaptive design</vt:lpstr>
      <vt:lpstr>Tailored design</vt:lpstr>
      <vt:lpstr>Users love apps that  work great on all their devices</vt:lpstr>
      <vt:lpstr>Test capabilities at runtime</vt:lpstr>
      <vt:lpstr>One simple, unified, integrated development environment</vt:lpstr>
      <vt:lpstr>Visual Studio 2015 Editions</vt:lpstr>
      <vt:lpstr>Who can use Visual Studio Community?</vt:lpstr>
      <vt:lpstr>PowerPoint Presentation</vt:lpstr>
      <vt:lpstr>Thanks! 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2015-05-18T19:00:25Z</dcterms:created>
  <dcterms:modified xsi:type="dcterms:W3CDTF">2015-06-18T03:29:49Z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0x01010016A088034EC76843A7AE3BBBE7EF7297</vt:lpwstr>
  </property>
</Properties>
</file>